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62" r:id="rId4"/>
    <p:sldId id="327" r:id="rId5"/>
    <p:sldId id="260" r:id="rId6"/>
    <p:sldId id="259" r:id="rId7"/>
    <p:sldId id="325" r:id="rId8"/>
    <p:sldId id="310" r:id="rId9"/>
    <p:sldId id="322" r:id="rId10"/>
    <p:sldId id="324" r:id="rId11"/>
    <p:sldId id="32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325F314-6F63-4A86-B5C4-C05F899818C9}">
          <p14:sldIdLst>
            <p14:sldId id="257"/>
            <p14:sldId id="258"/>
            <p14:sldId id="262"/>
            <p14:sldId id="327"/>
            <p14:sldId id="260"/>
            <p14:sldId id="259"/>
            <p14:sldId id="325"/>
            <p14:sldId id="310"/>
            <p14:sldId id="322"/>
            <p14:sldId id="324"/>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6E5B5B-66C0-4C2C-AAE2-339BFDD0F63D}" v="4" dt="2024-11-24T03:23:40.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251" autoAdjust="0"/>
  </p:normalViewPr>
  <p:slideViewPr>
    <p:cSldViewPr snapToGrid="0">
      <p:cViewPr varScale="1">
        <p:scale>
          <a:sx n="59" d="100"/>
          <a:sy n="59" d="100"/>
        </p:scale>
        <p:origin x="16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C1D2A-18A5-4389-AE73-50F8E1E39315}" type="datetimeFigureOut">
              <a:rPr kumimoji="1" lang="ja-JP" altLang="en-US" smtClean="0"/>
              <a:t>2024/12/16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C9CDD-0F22-41E4-A4EA-96EAAE82B52D}" type="slidenum">
              <a:rPr kumimoji="1" lang="ja-JP" altLang="en-US" smtClean="0"/>
              <a:t>‹#›</a:t>
            </a:fld>
            <a:endParaRPr kumimoji="1" lang="ja-JP" altLang="en-US"/>
          </a:p>
        </p:txBody>
      </p:sp>
    </p:spTree>
    <p:extLst>
      <p:ext uri="{BB962C8B-B14F-4D97-AF65-F5344CB8AC3E}">
        <p14:creationId xmlns:p14="http://schemas.microsoft.com/office/powerpoint/2010/main" val="20467038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発表者の杉本隆平です。</a:t>
            </a:r>
            <a:br>
              <a:rPr kumimoji="1" lang="en-US" altLang="ja-JP" dirty="0"/>
            </a:br>
            <a:r>
              <a:rPr kumimoji="1" lang="ja-JP" altLang="en-US" dirty="0"/>
              <a:t>発表タイトルは</a:t>
            </a:r>
            <a:r>
              <a:rPr kumimoji="1" lang="en-US" altLang="ja-JP" dirty="0"/>
              <a:t>Pin Ball:</a:t>
            </a:r>
            <a:r>
              <a:rPr kumimoji="1" lang="ja-JP" altLang="en-US" dirty="0"/>
              <a:t>ハンドヘルド型ピンアレイインターフェースです。よろしくお願いします。</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1</a:t>
            </a:fld>
            <a:endParaRPr kumimoji="1" lang="ja-JP" altLang="en-US"/>
          </a:p>
        </p:txBody>
      </p:sp>
    </p:spTree>
    <p:extLst>
      <p:ext uri="{BB962C8B-B14F-4D97-AF65-F5344CB8AC3E}">
        <p14:creationId xmlns:p14="http://schemas.microsoft.com/office/powerpoint/2010/main" val="33252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ハンドヘルド型デバイスは我々の生活の中で重要な役割を果たしています。</a:t>
            </a:r>
            <a:endParaRPr kumimoji="1" lang="en-US" altLang="ja-JP" dirty="0"/>
          </a:p>
          <a:p>
            <a:r>
              <a:rPr kumimoji="1" lang="ja-JP" altLang="en-US" dirty="0"/>
              <a:t>ハンドヘルドデバイスとは、例えばスマートフォン・タブレット・ゲームパッドのように手で持って使うことのできるデバイスを指します。</a:t>
            </a:r>
            <a:endParaRPr kumimoji="1" lang="en-US" altLang="ja-JP" dirty="0"/>
          </a:p>
          <a:p>
            <a:r>
              <a:rPr kumimoji="1" lang="ja-JP" altLang="en-US" dirty="0"/>
              <a:t>これらのデバイスは「情報の取得・コミュニケーションの手段・ゲームの操作入力」などに用いられ、日常的に使用されています。</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2</a:t>
            </a:fld>
            <a:endParaRPr kumimoji="1" lang="ja-JP" altLang="en-US"/>
          </a:p>
        </p:txBody>
      </p:sp>
    </p:spTree>
    <p:extLst>
      <p:ext uri="{BB962C8B-B14F-4D97-AF65-F5344CB8AC3E}">
        <p14:creationId xmlns:p14="http://schemas.microsoft.com/office/powerpoint/2010/main" val="23671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これらのハンドヘルドデバイスの多くはバイブレーションなどの触覚提示機能を有しており、提示されている視覚情報の補強、入力の確認、アラート等の機能が搭載されています。</a:t>
            </a:r>
            <a:endParaRPr kumimoji="1" lang="en-US" altLang="ja-JP" dirty="0"/>
          </a:p>
          <a:p>
            <a:r>
              <a:rPr kumimoji="1" lang="ja-JP" altLang="en-US" dirty="0"/>
              <a:t>ハンドヘルド型デバイスの触覚提示手法には数多くの研究があります。</a:t>
            </a:r>
            <a:endParaRPr kumimoji="1" lang="en-US" altLang="ja-JP" dirty="0"/>
          </a:p>
          <a:p>
            <a:r>
              <a:rPr kumimoji="1" lang="ja-JP" altLang="en-US" dirty="0"/>
              <a:t>代表的なものには図のような電気刺激、摩擦変調提示、振動触覚提示などが挙げられます。</a:t>
            </a:r>
            <a:endParaRPr kumimoji="1" lang="en-US" altLang="ja-JP" dirty="0"/>
          </a:p>
          <a:p>
            <a:endParaRPr lang="en-US" altLang="ja-JP" dirty="0"/>
          </a:p>
          <a:p>
            <a:r>
              <a:rPr lang="ja-JP" altLang="en-US" dirty="0"/>
              <a:t>これらの多くは触覚の中でも「表面の性質」を提示するものであり、「立体的な形」をハンドヘルドデバイスとして実装する手法は比較的少ないです。</a:t>
            </a:r>
            <a:endParaRPr kumimoji="1" lang="ja-JP" altLang="en-US" dirty="0"/>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3</a:t>
            </a:fld>
            <a:endParaRPr kumimoji="1" lang="ja-JP" altLang="en-US"/>
          </a:p>
        </p:txBody>
      </p:sp>
    </p:spTree>
    <p:extLst>
      <p:ext uri="{BB962C8B-B14F-4D97-AF65-F5344CB8AC3E}">
        <p14:creationId xmlns:p14="http://schemas.microsoft.com/office/powerpoint/2010/main" val="61290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ピンアレイデバイスをハンドヘルド型にデザインした例として、図の</a:t>
            </a:r>
            <a:r>
              <a:rPr kumimoji="1" lang="en-US" altLang="ja-JP" dirty="0" err="1"/>
              <a:t>HedgeHog</a:t>
            </a:r>
            <a:r>
              <a:rPr kumimoji="1" lang="ja-JP" altLang="en-US" dirty="0"/>
              <a:t>や</a:t>
            </a:r>
            <a:r>
              <a:rPr kumimoji="1" lang="en-US" altLang="ja-JP" dirty="0"/>
              <a:t>HaptiVec</a:t>
            </a:r>
            <a:r>
              <a:rPr kumimoji="1" lang="ja-JP" altLang="en-US" dirty="0"/>
              <a:t>などが挙げられます。</a:t>
            </a:r>
            <a:endParaRPr kumimoji="1" lang="en-US" altLang="ja-JP" dirty="0"/>
          </a:p>
          <a:p>
            <a:r>
              <a:rPr kumimoji="1" lang="ja-JP" altLang="en-US" dirty="0"/>
              <a:t>これらのアクチュエーター・動作機構には小型化のためソレノイドリニアアクチュエータが用いられており、方向を提示することはできても、形状を提示することは困難でした。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5</a:t>
            </a:fld>
            <a:endParaRPr kumimoji="1" lang="ja-JP" altLang="en-US"/>
          </a:p>
        </p:txBody>
      </p:sp>
    </p:spTree>
    <p:extLst>
      <p:ext uri="{BB962C8B-B14F-4D97-AF65-F5344CB8AC3E}">
        <p14:creationId xmlns:p14="http://schemas.microsoft.com/office/powerpoint/2010/main" val="33410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そこで我々は形状を提示可能なハンドヘルドピンアレイインターフェースを提案します。</a:t>
            </a:r>
            <a:endParaRPr kumimoji="1" lang="en-US" altLang="ja-JP" dirty="0"/>
          </a:p>
          <a:p>
            <a:r>
              <a:rPr kumimoji="1" lang="ja-JP" altLang="en-US" dirty="0"/>
              <a:t>長さを調整することのできる小型の直動アクチュエーターを球体の全面に配置するピンアレイインターフェースを設計しました。</a:t>
            </a:r>
            <a:endParaRPr kumimoji="1" lang="en-US" altLang="ja-JP" dirty="0"/>
          </a:p>
          <a:p>
            <a:r>
              <a:rPr kumimoji="1" lang="ja-JP" altLang="en-US" dirty="0"/>
              <a:t>このような球面配置にすることで、ユーザーの両手全体に全周囲への方向提示と形状変化を用いた触覚提示をすることが可能になります。</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6</a:t>
            </a:fld>
            <a:endParaRPr kumimoji="1" lang="ja-JP" altLang="en-US"/>
          </a:p>
        </p:txBody>
      </p:sp>
    </p:spTree>
    <p:extLst>
      <p:ext uri="{BB962C8B-B14F-4D97-AF65-F5344CB8AC3E}">
        <p14:creationId xmlns:p14="http://schemas.microsoft.com/office/powerpoint/2010/main" val="372804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こちらがデモの動画になります。</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7</a:t>
            </a:fld>
            <a:endParaRPr kumimoji="1" lang="ja-JP" altLang="en-US"/>
          </a:p>
        </p:txBody>
      </p:sp>
    </p:spTree>
    <p:extLst>
      <p:ext uri="{BB962C8B-B14F-4D97-AF65-F5344CB8AC3E}">
        <p14:creationId xmlns:p14="http://schemas.microsoft.com/office/powerpoint/2010/main" val="159689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システム構成はこのようになっています。</a:t>
            </a:r>
            <a:endParaRPr kumimoji="1" lang="en-US" altLang="ja-JP" dirty="0"/>
          </a:p>
          <a:p>
            <a:r>
              <a:rPr kumimoji="1" lang="ja-JP" altLang="en-US" dirty="0"/>
              <a:t>メイン基板からサブ基板に</a:t>
            </a:r>
            <a:r>
              <a:rPr kumimoji="1" lang="en-US" altLang="ja-JP" dirty="0"/>
              <a:t>I2C</a:t>
            </a:r>
            <a:r>
              <a:rPr kumimoji="1" lang="ja-JP" altLang="en-US" dirty="0"/>
              <a:t>通信で信号を送り、サブ基板が</a:t>
            </a:r>
            <a:r>
              <a:rPr kumimoji="1" lang="en-US" altLang="ja-JP" dirty="0"/>
              <a:t>80</a:t>
            </a:r>
            <a:r>
              <a:rPr kumimoji="1" lang="ja-JP" altLang="en-US" dirty="0"/>
              <a:t>本の直動アクチュエーターに対し</a:t>
            </a:r>
            <a:r>
              <a:rPr kumimoji="1" lang="en-US" altLang="ja-JP" dirty="0"/>
              <a:t>PWM</a:t>
            </a:r>
            <a:r>
              <a:rPr kumimoji="1" lang="ja-JP" altLang="en-US" dirty="0"/>
              <a:t>信号を発信するといった仕組みになっています。</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8</a:t>
            </a:fld>
            <a:endParaRPr kumimoji="1" lang="ja-JP" altLang="en-US"/>
          </a:p>
        </p:txBody>
      </p:sp>
    </p:spTree>
    <p:extLst>
      <p:ext uri="{BB962C8B-B14F-4D97-AF65-F5344CB8AC3E}">
        <p14:creationId xmlns:p14="http://schemas.microsoft.com/office/powerpoint/2010/main" val="347801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アプリケーションは</a:t>
            </a:r>
            <a:r>
              <a:rPr kumimoji="1" lang="en-US" altLang="ja-JP" dirty="0"/>
              <a:t>3</a:t>
            </a:r>
            <a:r>
              <a:rPr kumimoji="1" lang="ja-JP" altLang="en-US" dirty="0"/>
              <a:t>つほどシナリオを想定しています。</a:t>
            </a:r>
            <a:endParaRPr kumimoji="1" lang="en-US" altLang="ja-JP" dirty="0"/>
          </a:p>
          <a:p>
            <a:r>
              <a:rPr kumimoji="1" lang="ja-JP" altLang="en-US" dirty="0"/>
              <a:t>まず立体音響と対応した立体触覚体験として、立体音響と同じ方向に形状が変化することで、視界を遮らずに触覚のみで周囲の情報を伝達すること。</a:t>
            </a:r>
            <a:endParaRPr kumimoji="1" lang="en-US" altLang="ja-JP" dirty="0"/>
          </a:p>
          <a:p>
            <a:r>
              <a:rPr kumimoji="1" lang="en-US" altLang="ja-JP" dirty="0"/>
              <a:t>2</a:t>
            </a:r>
            <a:r>
              <a:rPr kumimoji="1" lang="ja-JP" altLang="en-US" dirty="0"/>
              <a:t>つ目として、</a:t>
            </a:r>
            <a:r>
              <a:rPr kumimoji="1" lang="en-US" altLang="ja-JP" dirty="0"/>
              <a:t>80</a:t>
            </a:r>
            <a:r>
              <a:rPr kumimoji="1" lang="ja-JP" altLang="en-US" dirty="0"/>
              <a:t>本の全アクチュエーターが動的に脈拍することで形状変化を伴う生物的な鼓動間を提示すること。</a:t>
            </a:r>
            <a:endParaRPr kumimoji="1" lang="en-US" altLang="ja-JP" dirty="0"/>
          </a:p>
          <a:p>
            <a:r>
              <a:rPr kumimoji="1" lang="en-US" altLang="ja-JP" dirty="0"/>
              <a:t>3</a:t>
            </a:r>
            <a:r>
              <a:rPr kumimoji="1" lang="ja-JP" altLang="en-US" dirty="0"/>
              <a:t>つ目に、手から脱走するインターフェースとして、</a:t>
            </a:r>
            <a:r>
              <a:rPr kumimoji="1" lang="en-US" altLang="ja-JP" dirty="0" err="1"/>
              <a:t>PinBall</a:t>
            </a:r>
            <a:r>
              <a:rPr kumimoji="1" lang="ja-JP" altLang="en-US" dirty="0"/>
              <a:t>が乱雑に伸縮し、手から脱出することで、アプリケーションの枠組みを現実空間まで拡張すること</a:t>
            </a:r>
            <a:endParaRPr kumimoji="1" lang="en-US" altLang="ja-JP" dirty="0"/>
          </a:p>
          <a:p>
            <a:r>
              <a:rPr kumimoji="1" lang="ja-JP" altLang="en-US" dirty="0"/>
              <a:t>などを考えています。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9</a:t>
            </a:fld>
            <a:endParaRPr kumimoji="1" lang="ja-JP" altLang="en-US"/>
          </a:p>
        </p:txBody>
      </p:sp>
    </p:spTree>
    <p:extLst>
      <p:ext uri="{BB962C8B-B14F-4D97-AF65-F5344CB8AC3E}">
        <p14:creationId xmlns:p14="http://schemas.microsoft.com/office/powerpoint/2010/main" val="3331864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本提案では、ピンアレイディスプレイとハンドヘルドデバイスを組み合わせることで、形状が提示可能なハンドヘルドピンアレイインターフェースを設計しました。</a:t>
            </a:r>
            <a:endParaRPr kumimoji="1" lang="en-US" altLang="ja-JP" dirty="0"/>
          </a:p>
          <a:p>
            <a:endParaRPr kumimoji="1" lang="en-US" altLang="ja-JP" dirty="0"/>
          </a:p>
          <a:p>
            <a:r>
              <a:rPr kumimoji="1" lang="ja-JP" altLang="en-US" dirty="0"/>
              <a:t>ポスターと技術展示デモを行うので、</a:t>
            </a:r>
            <a:r>
              <a:rPr kumimoji="1" lang="en-US" altLang="ja-JP" dirty="0"/>
              <a:t>3G-28</a:t>
            </a:r>
            <a:r>
              <a:rPr kumimoji="1" lang="ja-JP" altLang="en-US" dirty="0"/>
              <a:t>までお越しください。</a:t>
            </a:r>
          </a:p>
        </p:txBody>
      </p:sp>
      <p:sp>
        <p:nvSpPr>
          <p:cNvPr id="4" name="スライド番号プレースホルダー 3"/>
          <p:cNvSpPr>
            <a:spLocks noGrp="1"/>
          </p:cNvSpPr>
          <p:nvPr>
            <p:ph type="sldNum" sz="quarter" idx="5"/>
          </p:nvPr>
        </p:nvSpPr>
        <p:spPr/>
        <p:txBody>
          <a:bodyPr/>
          <a:lstStyle/>
          <a:p>
            <a:fld id="{FF008BA9-627A-4003-AED6-69E8BCC839CA}" type="slidenum">
              <a:rPr kumimoji="1" lang="ja-JP" altLang="en-US" smtClean="0"/>
              <a:t>10</a:t>
            </a:fld>
            <a:endParaRPr kumimoji="1" lang="ja-JP" altLang="en-US"/>
          </a:p>
        </p:txBody>
      </p:sp>
    </p:spTree>
    <p:extLst>
      <p:ext uri="{BB962C8B-B14F-4D97-AF65-F5344CB8AC3E}">
        <p14:creationId xmlns:p14="http://schemas.microsoft.com/office/powerpoint/2010/main" val="17282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8670C5-5F06-852C-A71E-33C08F0EF26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EC5F205-570C-8385-8270-02D0567DD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432C37F-85D5-EA4D-4422-C5CFBD37E374}"/>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9A51CC72-BFCF-D450-9F2B-B72F649D41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6CF521-5EDD-03A6-86A2-D7F38D666D13}"/>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194054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6674F3-7771-8F1E-73A8-D7456B47D16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F314696-E5F6-DA63-E600-0FA12917A8F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A7124-EBE5-F5CF-B268-88143D1FE7F6}"/>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2AEDF6E6-14AD-C392-A741-78CFFCEBFF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529AF4-EE40-18EE-3CDB-6149EA8E4FBA}"/>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240475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99FA9FB-328D-53A2-2732-808C374855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119DCE-2CA9-728D-C5CC-8D9976B8604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6733A5-455F-5926-77C0-64E499182B79}"/>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4677D571-9A89-BEBF-346D-478EE841DD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35E380-C46C-EBB4-AECF-1464B7EAA72A}"/>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382512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B3FCD-CC86-AF38-84CC-16AC0618ECB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A26A23B-7159-4C2D-4FB1-243BFE9E9F4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56F14C-BC73-D75C-BE0E-2C32E3984EFE}"/>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07C875EE-AC88-0138-9524-8B87941050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E05315-BFF7-D4F2-C951-0734878CA693}"/>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25790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1A9E9-5D67-CDE3-BC8A-A2B0232F1F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8B56AD-CACC-B3EE-E73B-0477C5E691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31E65F2-66E5-5A4B-DA7A-EE8827CCF6FB}"/>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A7C9AFB8-DB22-301D-BF8E-395865E4E5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16C776-0B02-0744-49BB-13727ACF27A8}"/>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312363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7EB5F8-2E36-A3ED-9F76-9B9A544C066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AD8D6EC-BA1C-85E0-4646-A63DC75FC02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7D7E9A-C645-AB50-C2B2-060ED204BB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EA0B09-473F-4B39-AF6C-DF8A5D1EC78D}"/>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6" name="フッター プレースホルダー 5">
            <a:extLst>
              <a:ext uri="{FF2B5EF4-FFF2-40B4-BE49-F238E27FC236}">
                <a16:creationId xmlns:a16="http://schemas.microsoft.com/office/drawing/2014/main" id="{97C6B1C0-5452-4333-548E-C0A4F17921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F63A661-9F6E-79AB-34B4-956921C00501}"/>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87927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AC37A4-46F5-20A4-F490-2974E9230AA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0C7981-82D9-FE65-C3C4-0CBF6D349A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0232879-1B6A-CCD2-D982-BB86DAB8610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5E29072-03F1-390E-CCC9-92976579EB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E9DEC8F-8C0B-B15F-AE60-B1C560A53D9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D83EBB8-F481-B2A1-59DF-FFD3CBF62224}"/>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8" name="フッター プレースホルダー 7">
            <a:extLst>
              <a:ext uri="{FF2B5EF4-FFF2-40B4-BE49-F238E27FC236}">
                <a16:creationId xmlns:a16="http://schemas.microsoft.com/office/drawing/2014/main" id="{A176EFF6-4273-660D-24C9-B8F039EE3CB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1C7F906-6C9A-B974-5E23-22461C67A4D5}"/>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182307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16343-DD07-DA7B-049A-DEF45814BBB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54D2F30-E527-5932-9293-E4EB02AFB276}"/>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4" name="フッター プレースホルダー 3">
            <a:extLst>
              <a:ext uri="{FF2B5EF4-FFF2-40B4-BE49-F238E27FC236}">
                <a16:creationId xmlns:a16="http://schemas.microsoft.com/office/drawing/2014/main" id="{888964ED-672E-4B70-133D-CCF64656F4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9B6E07-24FF-C8E6-C1F9-4FA66CAAD0D0}"/>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3102726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9BA2DD7-067F-79D9-8B24-695CEF6CC23A}"/>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3" name="フッター プレースホルダー 2">
            <a:extLst>
              <a:ext uri="{FF2B5EF4-FFF2-40B4-BE49-F238E27FC236}">
                <a16:creationId xmlns:a16="http://schemas.microsoft.com/office/drawing/2014/main" id="{80C77374-4598-AED0-A856-9B9B279D8E5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5C38B01-939E-7178-B3B0-F187A0DD3345}"/>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166159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61357-1B19-8D32-B8B8-B6215B9ACAD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7694D4-BAAB-A5CB-A7BF-1E2D7CD53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4051947-0DF4-77B6-08FC-C5671211A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7E92E8C-93E9-4950-7C87-5C2034CB6581}"/>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6" name="フッター プレースホルダー 5">
            <a:extLst>
              <a:ext uri="{FF2B5EF4-FFF2-40B4-BE49-F238E27FC236}">
                <a16:creationId xmlns:a16="http://schemas.microsoft.com/office/drawing/2014/main" id="{166A5D47-EAED-948A-3301-3D363DB2E5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281804-B98E-8FC3-1B51-FF53A648AC3F}"/>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331225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AD24C6-77BE-27BB-92B7-EB647EC8B8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E3281CF-CCF5-1241-986C-5B3161DC4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EEEEBAA-140A-39C0-A36C-8757C0576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1892912-2152-751F-32BB-E867B1D3963F}"/>
              </a:ext>
            </a:extLst>
          </p:cNvPr>
          <p:cNvSpPr>
            <a:spLocks noGrp="1"/>
          </p:cNvSpPr>
          <p:nvPr>
            <p:ph type="dt" sz="half" idx="10"/>
          </p:nvPr>
        </p:nvSpPr>
        <p:spPr/>
        <p:txBody>
          <a:bodyPr/>
          <a:lstStyle/>
          <a:p>
            <a:fld id="{DD2AA582-6A3B-48B6-8055-0A0CD4096B88}" type="datetimeFigureOut">
              <a:rPr kumimoji="1" lang="ja-JP" altLang="en-US" smtClean="0"/>
              <a:t>2024/12/16</a:t>
            </a:fld>
            <a:endParaRPr kumimoji="1" lang="ja-JP" altLang="en-US"/>
          </a:p>
        </p:txBody>
      </p:sp>
      <p:sp>
        <p:nvSpPr>
          <p:cNvPr id="6" name="フッター プレースホルダー 5">
            <a:extLst>
              <a:ext uri="{FF2B5EF4-FFF2-40B4-BE49-F238E27FC236}">
                <a16:creationId xmlns:a16="http://schemas.microsoft.com/office/drawing/2014/main" id="{4FA99F83-CE23-4362-3DB1-F27E2FD921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CD842B-C875-FBFF-193F-BABE897B667C}"/>
              </a:ext>
            </a:extLst>
          </p:cNvPr>
          <p:cNvSpPr>
            <a:spLocks noGrp="1"/>
          </p:cNvSpPr>
          <p:nvPr>
            <p:ph type="sldNum" sz="quarter" idx="12"/>
          </p:nvPr>
        </p:nvSpPr>
        <p:spPr/>
        <p:txBody>
          <a:body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262577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95004CD-C99C-54B3-32A1-B445C94DA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14C5444-95EA-3A60-F56E-76745BBD5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174059-304E-4AAF-51BB-E60BAC6180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2AA582-6A3B-48B6-8055-0A0CD4096B88}" type="datetimeFigureOut">
              <a:rPr kumimoji="1" lang="ja-JP" altLang="en-US" smtClean="0"/>
              <a:t>2024/12/16</a:t>
            </a:fld>
            <a:endParaRPr kumimoji="1" lang="ja-JP" altLang="en-US"/>
          </a:p>
        </p:txBody>
      </p:sp>
      <p:sp>
        <p:nvSpPr>
          <p:cNvPr id="5" name="フッター プレースホルダー 4">
            <a:extLst>
              <a:ext uri="{FF2B5EF4-FFF2-40B4-BE49-F238E27FC236}">
                <a16:creationId xmlns:a16="http://schemas.microsoft.com/office/drawing/2014/main" id="{F01A8836-7DAF-C262-1593-6A211118F4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7A63CE3-FD07-C6D2-2BCD-40A1A138D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B60BBB-1D5F-4F3E-A86E-43B5C09A5BBE}" type="slidenum">
              <a:rPr kumimoji="1" lang="ja-JP" altLang="en-US" smtClean="0"/>
              <a:t>‹#›</a:t>
            </a:fld>
            <a:endParaRPr kumimoji="1" lang="ja-JP" altLang="en-US"/>
          </a:p>
        </p:txBody>
      </p:sp>
    </p:spTree>
    <p:extLst>
      <p:ext uri="{BB962C8B-B14F-4D97-AF65-F5344CB8AC3E}">
        <p14:creationId xmlns:p14="http://schemas.microsoft.com/office/powerpoint/2010/main" val="3805330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media" Target="../media/media2.mov"/><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2.mov"/><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FDCE9D79-2BBA-B30C-F72E-112E84378DC1}"/>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16589" b="8411"/>
          <a:stretch/>
        </p:blipFill>
        <p:spPr bwMode="auto">
          <a:xfrm>
            <a:off x="0" y="0"/>
            <a:ext cx="12191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B1ECD837-3DD8-0533-2D72-808DAD1CD7DB}"/>
              </a:ext>
            </a:extLst>
          </p:cNvPr>
          <p:cNvSpPr>
            <a:spLocks noGrp="1"/>
          </p:cNvSpPr>
          <p:nvPr>
            <p:ph type="ctrTitle"/>
          </p:nvPr>
        </p:nvSpPr>
        <p:spPr>
          <a:xfrm>
            <a:off x="830825" y="737363"/>
            <a:ext cx="10530349" cy="2387600"/>
          </a:xfrm>
        </p:spPr>
        <p:txBody>
          <a:bodyPr>
            <a:normAutofit fontScale="90000"/>
          </a:bodyPr>
          <a:lstStyle/>
          <a:p>
            <a:r>
              <a:rPr kumimoji="1" lang="en-US" altLang="ja-JP" b="1" dirty="0">
                <a:latin typeface="メイリオ" panose="020B0604030504040204" pitchFamily="50" charset="-128"/>
                <a:ea typeface="メイリオ" panose="020B0604030504040204" pitchFamily="50" charset="-128"/>
              </a:rPr>
              <a:t>Pin Ball:</a:t>
            </a:r>
            <a:r>
              <a:rPr kumimoji="1" lang="ja-JP" altLang="en-US" b="1" dirty="0">
                <a:latin typeface="メイリオ" panose="020B0604030504040204" pitchFamily="50" charset="-128"/>
                <a:ea typeface="メイリオ" panose="020B0604030504040204" pitchFamily="50" charset="-128"/>
              </a:rPr>
              <a:t>ハンドヘルド型</a:t>
            </a:r>
            <a:br>
              <a:rPr kumimoji="1" lang="en-US" altLang="ja-JP" b="1" dirty="0">
                <a:latin typeface="メイリオ" panose="020B0604030504040204" pitchFamily="50" charset="-128"/>
                <a:ea typeface="メイリオ" panose="020B0604030504040204" pitchFamily="50" charset="-128"/>
              </a:rPr>
            </a:br>
            <a:r>
              <a:rPr kumimoji="1" lang="ja-JP" altLang="en-US" b="1" dirty="0">
                <a:latin typeface="メイリオ" panose="020B0604030504040204" pitchFamily="50" charset="-128"/>
                <a:ea typeface="メイリオ" panose="020B0604030504040204" pitchFamily="50" charset="-128"/>
              </a:rPr>
              <a:t>球体ピンアレイインターフェース</a:t>
            </a:r>
          </a:p>
        </p:txBody>
      </p:sp>
      <p:sp>
        <p:nvSpPr>
          <p:cNvPr id="4" name="字幕 2">
            <a:extLst>
              <a:ext uri="{FF2B5EF4-FFF2-40B4-BE49-F238E27FC236}">
                <a16:creationId xmlns:a16="http://schemas.microsoft.com/office/drawing/2014/main" id="{4C77BB3E-3E3F-BC9A-A2E1-BB95C00F73B1}"/>
              </a:ext>
            </a:extLst>
          </p:cNvPr>
          <p:cNvSpPr txBox="1">
            <a:spLocks/>
          </p:cNvSpPr>
          <p:nvPr/>
        </p:nvSpPr>
        <p:spPr>
          <a:xfrm>
            <a:off x="1524000" y="319047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1" dirty="0">
                <a:latin typeface="メイリオ" panose="020B0604030504040204" pitchFamily="50" charset="-128"/>
                <a:ea typeface="メイリオ" panose="020B0604030504040204" pitchFamily="50" charset="-128"/>
              </a:rPr>
              <a:t>杉本隆平</a:t>
            </a:r>
            <a:r>
              <a:rPr lang="en-US" altLang="ja-JP" b="1" dirty="0">
                <a:latin typeface="メイリオ" panose="020B0604030504040204" pitchFamily="50" charset="-128"/>
                <a:ea typeface="メイリオ" panose="020B0604030504040204" pitchFamily="50" charset="-128"/>
              </a:rPr>
              <a:t>, </a:t>
            </a:r>
            <a:r>
              <a:rPr lang="ja-JP" altLang="en-US" b="1" dirty="0">
                <a:latin typeface="メイリオ" panose="020B0604030504040204" pitchFamily="50" charset="-128"/>
                <a:ea typeface="メイリオ" panose="020B0604030504040204" pitchFamily="50" charset="-128"/>
              </a:rPr>
              <a:t>梶本裕之</a:t>
            </a:r>
            <a:endParaRPr lang="en-US" altLang="ja-JP" b="1"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電気通信大学</a:t>
            </a:r>
            <a:endParaRPr lang="ja-JP" altLang="ja-JP" sz="2000"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88FBC83A-1073-DAB8-C9E2-748AC973C54C}"/>
              </a:ext>
            </a:extLst>
          </p:cNvPr>
          <p:cNvPicPr>
            <a:picLocks noChangeAspect="1"/>
          </p:cNvPicPr>
          <p:nvPr/>
        </p:nvPicPr>
        <p:blipFill rotWithShape="1">
          <a:blip r:embed="rId4">
            <a:extLst>
              <a:ext uri="{28A0092B-C50C-407E-A947-70E740481C1C}">
                <a14:useLocalDpi xmlns:a14="http://schemas.microsoft.com/office/drawing/2010/main" val="0"/>
              </a:ext>
            </a:extLst>
          </a:blip>
          <a:srcRect r="66958"/>
          <a:stretch/>
        </p:blipFill>
        <p:spPr>
          <a:xfrm>
            <a:off x="293054" y="5458912"/>
            <a:ext cx="1827130" cy="1080000"/>
          </a:xfrm>
          <a:prstGeom prst="rect">
            <a:avLst/>
          </a:prstGeom>
        </p:spPr>
      </p:pic>
      <p:sp>
        <p:nvSpPr>
          <p:cNvPr id="3" name="スライド番号プレースホルダー 2">
            <a:extLst>
              <a:ext uri="{FF2B5EF4-FFF2-40B4-BE49-F238E27FC236}">
                <a16:creationId xmlns:a16="http://schemas.microsoft.com/office/drawing/2014/main" id="{C47F317E-B7EF-B04A-ACA7-AF5E3AF4E580}"/>
              </a:ext>
            </a:extLst>
          </p:cNvPr>
          <p:cNvSpPr>
            <a:spLocks noGrp="1"/>
          </p:cNvSpPr>
          <p:nvPr>
            <p:ph type="sldNum" sz="quarter" idx="12"/>
          </p:nvPr>
        </p:nvSpPr>
        <p:spPr/>
        <p:txBody>
          <a:bodyPr/>
          <a:lstStyle/>
          <a:p>
            <a:fld id="{5E4E8EB2-12DE-4B15-9F55-5E740E38F68D}" type="slidenum">
              <a:rPr kumimoji="1" lang="ja-JP" altLang="en-US" smtClean="0"/>
              <a:t>1</a:t>
            </a:fld>
            <a:endParaRPr kumimoji="1" lang="ja-JP" altLang="en-US"/>
          </a:p>
        </p:txBody>
      </p:sp>
    </p:spTree>
    <p:extLst>
      <p:ext uri="{BB962C8B-B14F-4D97-AF65-F5344CB8AC3E}">
        <p14:creationId xmlns:p14="http://schemas.microsoft.com/office/powerpoint/2010/main" val="4088565606"/>
      </p:ext>
    </p:extLst>
  </p:cSld>
  <p:clrMapOvr>
    <a:masterClrMapping/>
  </p:clrMapOvr>
  <mc:AlternateContent xmlns:mc="http://schemas.openxmlformats.org/markup-compatibility/2006" xmlns:p14="http://schemas.microsoft.com/office/powerpoint/2010/main">
    <mc:Choice Requires="p14">
      <p:transition spd="slow" p14:dur="2000" advTm="7647"/>
    </mc:Choice>
    <mc:Fallback xmlns="">
      <p:transition spd="slow" advTm="76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3185">
            <a:hlinkClick r:id="" action="ppaction://media"/>
            <a:extLst>
              <a:ext uri="{FF2B5EF4-FFF2-40B4-BE49-F238E27FC236}">
                <a16:creationId xmlns:a16="http://schemas.microsoft.com/office/drawing/2014/main" id="{BF6CF40D-D6ED-B5CB-07CF-247665324817}"/>
              </a:ext>
            </a:extLst>
          </p:cNvPr>
          <p:cNvPicPr>
            <a:picLocks noChangeAspect="1"/>
          </p:cNvPicPr>
          <p:nvPr>
            <a:videoFile r:link="rId2"/>
            <p:extLst>
              <p:ext uri="{DAA4B4D4-6D71-4841-9C94-3DE7FCFB9230}">
                <p14:media xmlns:p14="http://schemas.microsoft.com/office/powerpoint/2010/main" r:embed="rId3">
                  <p14:trim st="1082"/>
                </p14:media>
              </p:ext>
            </p:extLst>
          </p:nvPr>
        </p:nvPicPr>
        <p:blipFill rotWithShape="1">
          <a:blip r:embed="rId6"/>
          <a:srcRect t="23991" b="25678"/>
          <a:stretch/>
        </p:blipFill>
        <p:spPr>
          <a:xfrm>
            <a:off x="7153155" y="979869"/>
            <a:ext cx="4806272" cy="4300512"/>
          </a:xfrm>
          <a:prstGeom prst="rect">
            <a:avLst/>
          </a:prstGeom>
        </p:spPr>
      </p:pic>
      <p:sp>
        <p:nvSpPr>
          <p:cNvPr id="9" name="スライド番号プレースホルダー 8">
            <a:extLst>
              <a:ext uri="{FF2B5EF4-FFF2-40B4-BE49-F238E27FC236}">
                <a16:creationId xmlns:a16="http://schemas.microsoft.com/office/drawing/2014/main" id="{7BCBBE3D-A3AB-9219-1211-81710DF6FF6A}"/>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10</a:t>
            </a:fld>
            <a:endParaRPr kumimoji="1" lang="ja-JP" altLang="en-US">
              <a:solidFill>
                <a:schemeClr val="bg1"/>
              </a:solidFill>
              <a:latin typeface="メイリオ" panose="020B0604030504040204" pitchFamily="50" charset="-128"/>
              <a:ea typeface="メイリオ" panose="020B0604030504040204" pitchFamily="50" charset="-128"/>
            </a:endParaRPr>
          </a:p>
        </p:txBody>
      </p:sp>
      <p:sp>
        <p:nvSpPr>
          <p:cNvPr id="11" name="タイトル 1">
            <a:extLst>
              <a:ext uri="{FF2B5EF4-FFF2-40B4-BE49-F238E27FC236}">
                <a16:creationId xmlns:a16="http://schemas.microsoft.com/office/drawing/2014/main" id="{85BCB669-7552-F680-5C81-7888C82C1177}"/>
              </a:ext>
            </a:extLst>
          </p:cNvPr>
          <p:cNvSpPr>
            <a:spLocks noGrp="1"/>
          </p:cNvSpPr>
          <p:nvPr>
            <p:ph type="title"/>
          </p:nvPr>
        </p:nvSpPr>
        <p:spPr>
          <a:xfrm>
            <a:off x="838200" y="365125"/>
            <a:ext cx="10515600" cy="1325563"/>
          </a:xfrm>
        </p:spPr>
        <p:txBody>
          <a:bodyPr/>
          <a:lstStyle/>
          <a:p>
            <a:r>
              <a:rPr kumimoji="1" lang="ja-JP" altLang="en-US" b="1" dirty="0">
                <a:solidFill>
                  <a:schemeClr val="bg1"/>
                </a:solidFill>
                <a:latin typeface="メイリオ" panose="020B0604030504040204" pitchFamily="50" charset="-128"/>
                <a:ea typeface="メイリオ" panose="020B0604030504040204" pitchFamily="50" charset="-128"/>
              </a:rPr>
              <a:t>まとめ</a:t>
            </a:r>
          </a:p>
        </p:txBody>
      </p:sp>
      <p:sp>
        <p:nvSpPr>
          <p:cNvPr id="12" name="コンテンツ プレースホルダー 2">
            <a:extLst>
              <a:ext uri="{FF2B5EF4-FFF2-40B4-BE49-F238E27FC236}">
                <a16:creationId xmlns:a16="http://schemas.microsoft.com/office/drawing/2014/main" id="{292508BD-D039-6122-BF1F-E471AE30EBC6}"/>
              </a:ext>
            </a:extLst>
          </p:cNvPr>
          <p:cNvSpPr txBox="1">
            <a:spLocks/>
          </p:cNvSpPr>
          <p:nvPr/>
        </p:nvSpPr>
        <p:spPr>
          <a:xfrm>
            <a:off x="872758" y="1742051"/>
            <a:ext cx="5444613" cy="2160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ピンアレイディスプレイ</a:t>
            </a:r>
            <a:endParaRPr lang="en-US" altLang="ja-JP" sz="2400" dirty="0"/>
          </a:p>
          <a:p>
            <a:pPr marL="0" indent="0">
              <a:buFont typeface="Arial" panose="020B0604020202020204" pitchFamily="34" charset="0"/>
              <a:buNone/>
            </a:pPr>
            <a:r>
              <a:rPr lang="en-US" altLang="ja-JP" sz="2400" dirty="0"/>
              <a:t>     </a:t>
            </a:r>
            <a:r>
              <a:rPr lang="ja-JP" altLang="en-US" sz="2400" dirty="0"/>
              <a:t>→機構・土台が固定</a:t>
            </a:r>
            <a:endParaRPr lang="en-US" altLang="ja-JP" sz="2400" dirty="0"/>
          </a:p>
          <a:p>
            <a:r>
              <a:rPr lang="ja-JP" altLang="en-US" sz="2400" dirty="0"/>
              <a:t>ハンドヘルドピンアレイ</a:t>
            </a:r>
            <a:endParaRPr lang="en-US" altLang="ja-JP" sz="2400" dirty="0"/>
          </a:p>
          <a:p>
            <a:pPr marL="0" indent="0">
              <a:buFont typeface="Arial" panose="020B0604020202020204" pitchFamily="34" charset="0"/>
              <a:buNone/>
            </a:pPr>
            <a:r>
              <a:rPr lang="en-US" altLang="ja-JP" sz="2400" dirty="0"/>
              <a:t>  </a:t>
            </a:r>
            <a:r>
              <a:rPr lang="ja-JP" altLang="en-US" sz="2400" dirty="0"/>
              <a:t>　→形状を提示できない</a:t>
            </a:r>
            <a:endParaRPr lang="en-US" altLang="ja-JP" sz="2400" dirty="0"/>
          </a:p>
        </p:txBody>
      </p:sp>
      <p:sp>
        <p:nvSpPr>
          <p:cNvPr id="13" name="コンテンツ プレースホルダー 2">
            <a:extLst>
              <a:ext uri="{FF2B5EF4-FFF2-40B4-BE49-F238E27FC236}">
                <a16:creationId xmlns:a16="http://schemas.microsoft.com/office/drawing/2014/main" id="{9FF43F32-66EC-64BA-7042-B5AE48A2FF73}"/>
              </a:ext>
            </a:extLst>
          </p:cNvPr>
          <p:cNvSpPr txBox="1">
            <a:spLocks/>
          </p:cNvSpPr>
          <p:nvPr/>
        </p:nvSpPr>
        <p:spPr>
          <a:xfrm>
            <a:off x="747367" y="5169013"/>
            <a:ext cx="6405787" cy="1323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ポスター・技術展示を行います</a:t>
            </a:r>
            <a:endParaRPr lang="en-US" altLang="ja-JP" dirty="0"/>
          </a:p>
        </p:txBody>
      </p:sp>
      <p:sp>
        <p:nvSpPr>
          <p:cNvPr id="16" name="テキスト ボックス 15">
            <a:extLst>
              <a:ext uri="{FF2B5EF4-FFF2-40B4-BE49-F238E27FC236}">
                <a16:creationId xmlns:a16="http://schemas.microsoft.com/office/drawing/2014/main" id="{94E513FA-7B6E-3039-E8E2-9EF59CEB247B}"/>
              </a:ext>
            </a:extLst>
          </p:cNvPr>
          <p:cNvSpPr txBox="1"/>
          <p:nvPr/>
        </p:nvSpPr>
        <p:spPr>
          <a:xfrm>
            <a:off x="838200" y="5740237"/>
            <a:ext cx="6094070" cy="523220"/>
          </a:xfrm>
          <a:prstGeom prst="rect">
            <a:avLst/>
          </a:prstGeom>
          <a:noFill/>
        </p:spPr>
        <p:txBody>
          <a:bodyPr wrap="square">
            <a:spAutoFit/>
          </a:bodyPr>
          <a:lstStyle/>
          <a:p>
            <a:pPr marL="0" indent="0">
              <a:buNone/>
            </a:pPr>
            <a:r>
              <a:rPr lang="en-US" altLang="ja-JP" sz="2800" b="1" i="0" dirty="0">
                <a:solidFill>
                  <a:schemeClr val="bg1"/>
                </a:solidFill>
                <a:effectLst/>
                <a:latin typeface="メイリオ" panose="020B0604030504040204" pitchFamily="50" charset="-128"/>
                <a:ea typeface="メイリオ" panose="020B0604030504040204" pitchFamily="50" charset="-128"/>
              </a:rPr>
              <a:t>3G-28</a:t>
            </a:r>
            <a:r>
              <a:rPr lang="ja-JP" altLang="en-US" sz="2800" b="1" i="0" dirty="0">
                <a:solidFill>
                  <a:schemeClr val="bg1"/>
                </a:solidFill>
                <a:effectLst/>
                <a:latin typeface="メイリオ" panose="020B0604030504040204" pitchFamily="50" charset="-128"/>
                <a:ea typeface="メイリオ" panose="020B0604030504040204" pitchFamily="50" charset="-128"/>
              </a:rPr>
              <a:t>までお越しください！</a:t>
            </a:r>
            <a:endParaRPr lang="en-US" altLang="ja-JP" sz="2800" dirty="0">
              <a:solidFill>
                <a:schemeClr val="bg1"/>
              </a:solidFill>
              <a:latin typeface="メイリオ" panose="020B0604030504040204" pitchFamily="50" charset="-128"/>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A0C17906-4CB5-7DB2-2846-F822526FE42F}"/>
              </a:ext>
            </a:extLst>
          </p:cNvPr>
          <p:cNvSpPr>
            <a:spLocks noGrp="1"/>
          </p:cNvSpPr>
          <p:nvPr>
            <p:ph idx="1"/>
          </p:nvPr>
        </p:nvSpPr>
        <p:spPr>
          <a:xfrm>
            <a:off x="924564" y="3646426"/>
            <a:ext cx="6834511" cy="1071878"/>
          </a:xfrm>
        </p:spPr>
        <p:txBody>
          <a:bodyPr>
            <a:noAutofit/>
          </a:bodyPr>
          <a:lstStyle/>
          <a:p>
            <a:pPr marL="0" indent="0">
              <a:buNone/>
            </a:pPr>
            <a:r>
              <a:rPr lang="ja-JP" altLang="en-US" sz="2400" dirty="0">
                <a:solidFill>
                  <a:schemeClr val="bg1"/>
                </a:solidFill>
                <a:latin typeface="メイリオ" panose="020B0604030504040204" pitchFamily="50" charset="-128"/>
                <a:ea typeface="メイリオ" panose="020B0604030504040204" pitchFamily="50" charset="-128"/>
              </a:rPr>
              <a:t>→形状が提示可能なハンドヘルド</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buNone/>
            </a:pPr>
            <a:r>
              <a:rPr lang="ja-JP" altLang="en-US" sz="2400" dirty="0">
                <a:solidFill>
                  <a:schemeClr val="bg1"/>
                </a:solidFill>
                <a:latin typeface="メイリオ" panose="020B0604030504040204" pitchFamily="50" charset="-128"/>
                <a:ea typeface="メイリオ" panose="020B0604030504040204" pitchFamily="50" charset="-128"/>
              </a:rPr>
              <a:t>　ピンアレイインターフェースを設計</a:t>
            </a:r>
            <a:endParaRPr lang="en-US" altLang="ja-JP" sz="2400" dirty="0">
              <a:solidFill>
                <a:schemeClr val="bg1"/>
              </a:solidFill>
              <a:latin typeface="メイリオ" panose="020B0604030504040204" pitchFamily="50" charset="-128"/>
              <a:ea typeface="メイリオ" panose="020B0604030504040204" pitchFamily="50" charset="-128"/>
            </a:endParaRPr>
          </a:p>
        </p:txBody>
      </p:sp>
    </p:spTree>
    <p:custDataLst>
      <p:tags r:id="rId1"/>
    </p:custDataLst>
    <p:extLst>
      <p:ext uri="{BB962C8B-B14F-4D97-AF65-F5344CB8AC3E}">
        <p14:creationId xmlns:p14="http://schemas.microsoft.com/office/powerpoint/2010/main" val="2670380102"/>
      </p:ext>
    </p:extLst>
  </p:cSld>
  <p:clrMapOvr>
    <a:masterClrMapping/>
  </p:clrMapOvr>
  <mc:AlternateContent xmlns:mc="http://schemas.openxmlformats.org/markup-compatibility/2006" xmlns:p14="http://schemas.microsoft.com/office/powerpoint/2010/main">
    <mc:Choice Requires="p14">
      <p:transition spd="slow" p14:dur="2000" advTm="24808"/>
    </mc:Choice>
    <mc:Fallback xmlns="">
      <p:transition spd="slow" advTm="248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23370" objId="4"/>
        <p14:stopEvt time="24772"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A8228-DCE7-B87C-05B2-BF9D8E2D553D}"/>
              </a:ext>
            </a:extLst>
          </p:cNvPr>
          <p:cNvSpPr>
            <a:spLocks noGrp="1"/>
          </p:cNvSpPr>
          <p:nvPr>
            <p:ph type="title"/>
          </p:nvPr>
        </p:nvSpPr>
        <p:spPr/>
        <p:txBody>
          <a:bodyPr/>
          <a:lstStyle/>
          <a:p>
            <a:r>
              <a:rPr kumimoji="1" lang="ja-JP" altLang="en-US" dirty="0">
                <a:solidFill>
                  <a:schemeClr val="bg1"/>
                </a:solidFill>
                <a:latin typeface="メイリオ" panose="020B0604030504040204" pitchFamily="50" charset="-128"/>
                <a:ea typeface="メイリオ" panose="020B0604030504040204" pitchFamily="50" charset="-128"/>
              </a:rPr>
              <a:t>参考文献</a:t>
            </a:r>
          </a:p>
        </p:txBody>
      </p:sp>
      <p:sp>
        <p:nvSpPr>
          <p:cNvPr id="3" name="コンテンツ プレースホルダー 2">
            <a:extLst>
              <a:ext uri="{FF2B5EF4-FFF2-40B4-BE49-F238E27FC236}">
                <a16:creationId xmlns:a16="http://schemas.microsoft.com/office/drawing/2014/main" id="{F6F1AD0F-7B81-B351-7B63-D99B711D65DD}"/>
              </a:ext>
            </a:extLst>
          </p:cNvPr>
          <p:cNvSpPr>
            <a:spLocks noGrp="1"/>
          </p:cNvSpPr>
          <p:nvPr>
            <p:ph idx="1"/>
          </p:nvPr>
        </p:nvSpPr>
        <p:spPr/>
        <p:txBody>
          <a:bodyPr>
            <a:normAutofit/>
          </a:bodyPr>
          <a:lstStyle/>
          <a:p>
            <a:r>
              <a:rPr lang="en-US" altLang="ja-JP" sz="1100" dirty="0">
                <a:solidFill>
                  <a:schemeClr val="bg1"/>
                </a:solidFill>
                <a:latin typeface="メイリオ" panose="020B0604030504040204" pitchFamily="50" charset="-128"/>
                <a:ea typeface="メイリオ" panose="020B0604030504040204" pitchFamily="50" charset="-128"/>
              </a:rPr>
              <a:t>[1] S. </a:t>
            </a:r>
            <a:r>
              <a:rPr lang="en-US" altLang="ja-JP" sz="1100" dirty="0" err="1">
                <a:solidFill>
                  <a:schemeClr val="bg1"/>
                </a:solidFill>
                <a:latin typeface="メイリオ" panose="020B0604030504040204" pitchFamily="50" charset="-128"/>
                <a:ea typeface="メイリオ" panose="020B0604030504040204" pitchFamily="50" charset="-128"/>
              </a:rPr>
              <a:t>Follmer</a:t>
            </a:r>
            <a:r>
              <a:rPr lang="en-US" altLang="ja-JP" sz="1100" dirty="0">
                <a:solidFill>
                  <a:schemeClr val="bg1"/>
                </a:solidFill>
                <a:latin typeface="メイリオ" panose="020B0604030504040204" pitchFamily="50" charset="-128"/>
                <a:ea typeface="メイリオ" panose="020B0604030504040204" pitchFamily="50" charset="-128"/>
              </a:rPr>
              <a:t>, D. </a:t>
            </a:r>
            <a:r>
              <a:rPr lang="en-US" altLang="ja-JP" sz="1100" dirty="0" err="1">
                <a:solidFill>
                  <a:schemeClr val="bg1"/>
                </a:solidFill>
                <a:latin typeface="メイリオ" panose="020B0604030504040204" pitchFamily="50" charset="-128"/>
                <a:ea typeface="メイリオ" panose="020B0604030504040204" pitchFamily="50" charset="-128"/>
              </a:rPr>
              <a:t>Leithinger</a:t>
            </a:r>
            <a:r>
              <a:rPr lang="en-US" altLang="ja-JP" sz="1100" dirty="0">
                <a:solidFill>
                  <a:schemeClr val="bg1"/>
                </a:solidFill>
                <a:latin typeface="メイリオ" panose="020B0604030504040204" pitchFamily="50" charset="-128"/>
                <a:ea typeface="メイリオ" panose="020B0604030504040204" pitchFamily="50" charset="-128"/>
              </a:rPr>
              <a:t>, A. </a:t>
            </a:r>
            <a:r>
              <a:rPr lang="en-US" altLang="ja-JP" sz="1100" dirty="0" err="1">
                <a:solidFill>
                  <a:schemeClr val="bg1"/>
                </a:solidFill>
                <a:latin typeface="メイリオ" panose="020B0604030504040204" pitchFamily="50" charset="-128"/>
                <a:ea typeface="メイリオ" panose="020B0604030504040204" pitchFamily="50" charset="-128"/>
              </a:rPr>
              <a:t>Olwal</a:t>
            </a:r>
            <a:r>
              <a:rPr lang="en-US" altLang="ja-JP" sz="1100" dirty="0">
                <a:solidFill>
                  <a:schemeClr val="bg1"/>
                </a:solidFill>
                <a:latin typeface="メイリオ" panose="020B0604030504040204" pitchFamily="50" charset="-128"/>
                <a:ea typeface="メイリオ" panose="020B0604030504040204" pitchFamily="50" charset="-128"/>
              </a:rPr>
              <a:t>, A. </a:t>
            </a:r>
            <a:r>
              <a:rPr lang="en-US" altLang="ja-JP" sz="1100" dirty="0" err="1">
                <a:solidFill>
                  <a:schemeClr val="bg1"/>
                </a:solidFill>
                <a:latin typeface="メイリオ" panose="020B0604030504040204" pitchFamily="50" charset="-128"/>
                <a:ea typeface="メイリオ" panose="020B0604030504040204" pitchFamily="50" charset="-128"/>
              </a:rPr>
              <a:t>Hogge</a:t>
            </a:r>
            <a:r>
              <a:rPr lang="en-US" altLang="ja-JP" sz="1100" dirty="0">
                <a:solidFill>
                  <a:schemeClr val="bg1"/>
                </a:solidFill>
                <a:latin typeface="メイリオ" panose="020B0604030504040204" pitchFamily="50" charset="-128"/>
                <a:ea typeface="メイリオ" panose="020B0604030504040204" pitchFamily="50" charset="-128"/>
              </a:rPr>
              <a:t>, and H. Ishii. 2013. </a:t>
            </a:r>
            <a:r>
              <a:rPr lang="en-US" altLang="ja-JP" sz="1100" dirty="0" err="1">
                <a:solidFill>
                  <a:schemeClr val="bg1"/>
                </a:solidFill>
                <a:latin typeface="メイリオ" panose="020B0604030504040204" pitchFamily="50" charset="-128"/>
                <a:ea typeface="メイリオ" panose="020B0604030504040204" pitchFamily="50" charset="-128"/>
              </a:rPr>
              <a:t>InFORM</a:t>
            </a:r>
            <a:r>
              <a:rPr lang="en-US" altLang="ja-JP" sz="1100" dirty="0">
                <a:solidFill>
                  <a:schemeClr val="bg1"/>
                </a:solidFill>
                <a:latin typeface="メイリオ" panose="020B0604030504040204" pitchFamily="50" charset="-128"/>
                <a:ea typeface="メイリオ" panose="020B0604030504040204" pitchFamily="50" charset="-128"/>
              </a:rPr>
              <a:t>: dynamic physical affordances and constraints through shape and object actuation. In Proceedings of the 26th annual ACM symposium on User interface software and technology (UIST '13). </a:t>
            </a:r>
          </a:p>
          <a:p>
            <a:r>
              <a:rPr lang="en-US" altLang="ja-JP" sz="1100" dirty="0">
                <a:solidFill>
                  <a:schemeClr val="bg1"/>
                </a:solidFill>
                <a:latin typeface="メイリオ" panose="020B0604030504040204" pitchFamily="50" charset="-128"/>
                <a:ea typeface="メイリオ" panose="020B0604030504040204" pitchFamily="50" charset="-128"/>
              </a:rPr>
              <a:t>[2] K. </a:t>
            </a:r>
            <a:r>
              <a:rPr lang="en-US" altLang="ja-JP" sz="1100" dirty="0" err="1">
                <a:solidFill>
                  <a:schemeClr val="bg1"/>
                </a:solidFill>
                <a:latin typeface="メイリオ" panose="020B0604030504040204" pitchFamily="50" charset="-128"/>
                <a:ea typeface="メイリオ" panose="020B0604030504040204" pitchFamily="50" charset="-128"/>
              </a:rPr>
              <a:t>Nakagaki</a:t>
            </a:r>
            <a:r>
              <a:rPr lang="en-US" altLang="ja-JP" sz="1100" dirty="0">
                <a:solidFill>
                  <a:schemeClr val="bg1"/>
                </a:solidFill>
                <a:latin typeface="メイリオ" panose="020B0604030504040204" pitchFamily="50" charset="-128"/>
                <a:ea typeface="メイリオ" panose="020B0604030504040204" pitchFamily="50" charset="-128"/>
              </a:rPr>
              <a:t>, L. </a:t>
            </a:r>
            <a:r>
              <a:rPr lang="en-US" altLang="ja-JP" sz="1100" dirty="0" err="1">
                <a:solidFill>
                  <a:schemeClr val="bg1"/>
                </a:solidFill>
                <a:latin typeface="メイリオ" panose="020B0604030504040204" pitchFamily="50" charset="-128"/>
                <a:ea typeface="メイリオ" panose="020B0604030504040204" pitchFamily="50" charset="-128"/>
              </a:rPr>
              <a:t>Vink</a:t>
            </a:r>
            <a:r>
              <a:rPr lang="en-US" altLang="ja-JP" sz="1100" dirty="0">
                <a:solidFill>
                  <a:schemeClr val="bg1"/>
                </a:solidFill>
                <a:latin typeface="メイリオ" panose="020B0604030504040204" pitchFamily="50" charset="-128"/>
                <a:ea typeface="メイリオ" panose="020B0604030504040204" pitchFamily="50" charset="-128"/>
              </a:rPr>
              <a:t>, J. Counts, D. Windham, D. </a:t>
            </a:r>
            <a:r>
              <a:rPr lang="en-US" altLang="ja-JP" sz="1100" dirty="0" err="1">
                <a:solidFill>
                  <a:schemeClr val="bg1"/>
                </a:solidFill>
                <a:latin typeface="メイリオ" panose="020B0604030504040204" pitchFamily="50" charset="-128"/>
                <a:ea typeface="メイリオ" panose="020B0604030504040204" pitchFamily="50" charset="-128"/>
              </a:rPr>
              <a:t>Leithinger</a:t>
            </a:r>
            <a:r>
              <a:rPr lang="en-US" altLang="ja-JP" sz="1100" dirty="0">
                <a:solidFill>
                  <a:schemeClr val="bg1"/>
                </a:solidFill>
                <a:latin typeface="メイリオ" panose="020B0604030504040204" pitchFamily="50" charset="-128"/>
                <a:ea typeface="メイリオ" panose="020B0604030504040204" pitchFamily="50" charset="-128"/>
              </a:rPr>
              <a:t>, S. </a:t>
            </a:r>
            <a:r>
              <a:rPr lang="en-US" altLang="ja-JP" sz="1100" dirty="0" err="1">
                <a:solidFill>
                  <a:schemeClr val="bg1"/>
                </a:solidFill>
                <a:latin typeface="メイリオ" panose="020B0604030504040204" pitchFamily="50" charset="-128"/>
                <a:ea typeface="メイリオ" panose="020B0604030504040204" pitchFamily="50" charset="-128"/>
              </a:rPr>
              <a:t>Follmer</a:t>
            </a:r>
            <a:r>
              <a:rPr lang="en-US" altLang="ja-JP" sz="1100" dirty="0">
                <a:solidFill>
                  <a:schemeClr val="bg1"/>
                </a:solidFill>
                <a:latin typeface="メイリオ" panose="020B0604030504040204" pitchFamily="50" charset="-128"/>
                <a:ea typeface="メイリオ" panose="020B0604030504040204" pitchFamily="50" charset="-128"/>
              </a:rPr>
              <a:t>, and H. Ishii. 2016. </a:t>
            </a:r>
            <a:r>
              <a:rPr lang="en-US" altLang="ja-JP" sz="1100" dirty="0" err="1">
                <a:solidFill>
                  <a:schemeClr val="bg1"/>
                </a:solidFill>
                <a:latin typeface="メイリオ" panose="020B0604030504040204" pitchFamily="50" charset="-128"/>
                <a:ea typeface="メイリオ" panose="020B0604030504040204" pitchFamily="50" charset="-128"/>
              </a:rPr>
              <a:t>Materiable</a:t>
            </a:r>
            <a:r>
              <a:rPr lang="en-US" altLang="ja-JP" sz="1100" dirty="0">
                <a:solidFill>
                  <a:schemeClr val="bg1"/>
                </a:solidFill>
                <a:latin typeface="メイリオ" panose="020B0604030504040204" pitchFamily="50" charset="-128"/>
                <a:ea typeface="メイリオ" panose="020B0604030504040204" pitchFamily="50" charset="-128"/>
              </a:rPr>
              <a:t>: Rendering Dynamic Material Properties in Response to Direct Physical Touch with Shape Changing Interfaces. In Proceedings of the 2016 CHI Conference on Human Factors in Computing Systems (CHI '16). New York, NY, USA, 2764–2772. </a:t>
            </a:r>
          </a:p>
          <a:p>
            <a:r>
              <a:rPr lang="en-US" altLang="ja-JP" sz="1100" dirty="0">
                <a:solidFill>
                  <a:schemeClr val="bg1"/>
                </a:solidFill>
                <a:latin typeface="メイリオ" panose="020B0604030504040204" pitchFamily="50" charset="-128"/>
                <a:ea typeface="メイリオ" panose="020B0604030504040204" pitchFamily="50" charset="-128"/>
              </a:rPr>
              <a:t>[3] D. </a:t>
            </a:r>
            <a:r>
              <a:rPr lang="en-US" altLang="ja-JP" sz="1100" dirty="0" err="1">
                <a:solidFill>
                  <a:schemeClr val="bg1"/>
                </a:solidFill>
                <a:latin typeface="メイリオ" panose="020B0604030504040204" pitchFamily="50" charset="-128"/>
                <a:ea typeface="メイリオ" panose="020B0604030504040204" pitchFamily="50" charset="-128"/>
              </a:rPr>
              <a:t>Leithinger</a:t>
            </a:r>
            <a:r>
              <a:rPr lang="en-US" altLang="ja-JP" sz="1100" dirty="0">
                <a:solidFill>
                  <a:schemeClr val="bg1"/>
                </a:solidFill>
                <a:latin typeface="メイリオ" panose="020B0604030504040204" pitchFamily="50" charset="-128"/>
                <a:ea typeface="メイリオ" panose="020B0604030504040204" pitchFamily="50" charset="-128"/>
              </a:rPr>
              <a:t>, S. </a:t>
            </a:r>
            <a:r>
              <a:rPr lang="en-US" altLang="ja-JP" sz="1100" dirty="0" err="1">
                <a:solidFill>
                  <a:schemeClr val="bg1"/>
                </a:solidFill>
                <a:latin typeface="メイリオ" panose="020B0604030504040204" pitchFamily="50" charset="-128"/>
                <a:ea typeface="メイリオ" panose="020B0604030504040204" pitchFamily="50" charset="-128"/>
              </a:rPr>
              <a:t>Follmer</a:t>
            </a:r>
            <a:r>
              <a:rPr lang="en-US" altLang="ja-JP" sz="1100" dirty="0">
                <a:solidFill>
                  <a:schemeClr val="bg1"/>
                </a:solidFill>
                <a:latin typeface="メイリオ" panose="020B0604030504040204" pitchFamily="50" charset="-128"/>
                <a:ea typeface="メイリオ" panose="020B0604030504040204" pitchFamily="50" charset="-128"/>
              </a:rPr>
              <a:t>, A. </a:t>
            </a:r>
            <a:r>
              <a:rPr lang="en-US" altLang="ja-JP" sz="1100" dirty="0" err="1">
                <a:solidFill>
                  <a:schemeClr val="bg1"/>
                </a:solidFill>
                <a:latin typeface="メイリオ" panose="020B0604030504040204" pitchFamily="50" charset="-128"/>
                <a:ea typeface="メイリオ" panose="020B0604030504040204" pitchFamily="50" charset="-128"/>
              </a:rPr>
              <a:t>Olwal</a:t>
            </a:r>
            <a:r>
              <a:rPr lang="en-US" altLang="ja-JP" sz="1100" dirty="0">
                <a:solidFill>
                  <a:schemeClr val="bg1"/>
                </a:solidFill>
                <a:latin typeface="メイリオ" panose="020B0604030504040204" pitchFamily="50" charset="-128"/>
                <a:ea typeface="メイリオ" panose="020B0604030504040204" pitchFamily="50" charset="-128"/>
              </a:rPr>
              <a:t>, S. </a:t>
            </a:r>
            <a:r>
              <a:rPr lang="en-US" altLang="ja-JP" sz="1100" dirty="0" err="1">
                <a:solidFill>
                  <a:schemeClr val="bg1"/>
                </a:solidFill>
                <a:latin typeface="メイリオ" panose="020B0604030504040204" pitchFamily="50" charset="-128"/>
                <a:ea typeface="メイリオ" panose="020B0604030504040204" pitchFamily="50" charset="-128"/>
              </a:rPr>
              <a:t>Luescher</a:t>
            </a:r>
            <a:r>
              <a:rPr lang="en-US" altLang="ja-JP" sz="1100" dirty="0">
                <a:solidFill>
                  <a:schemeClr val="bg1"/>
                </a:solidFill>
                <a:latin typeface="メイリオ" panose="020B0604030504040204" pitchFamily="50" charset="-128"/>
                <a:ea typeface="メイリオ" panose="020B0604030504040204" pitchFamily="50" charset="-128"/>
              </a:rPr>
              <a:t>, A. </a:t>
            </a:r>
            <a:r>
              <a:rPr lang="en-US" altLang="ja-JP" sz="1100" dirty="0" err="1">
                <a:solidFill>
                  <a:schemeClr val="bg1"/>
                </a:solidFill>
                <a:latin typeface="メイリオ" panose="020B0604030504040204" pitchFamily="50" charset="-128"/>
                <a:ea typeface="メイリオ" panose="020B0604030504040204" pitchFamily="50" charset="-128"/>
              </a:rPr>
              <a:t>Hogge</a:t>
            </a:r>
            <a:r>
              <a:rPr lang="en-US" altLang="ja-JP" sz="1100" dirty="0">
                <a:solidFill>
                  <a:schemeClr val="bg1"/>
                </a:solidFill>
                <a:latin typeface="メイリオ" panose="020B0604030504040204" pitchFamily="50" charset="-128"/>
                <a:ea typeface="メイリオ" panose="020B0604030504040204" pitchFamily="50" charset="-128"/>
              </a:rPr>
              <a:t>, J. Lee, and H. Ishii. 2013. Sublimate: state-changing virtual and physical rendering to augment interaction with shape displays. In Proceedings of the SIGCHI Conference on Human Factors in Computing Systems (CHI '13). New York, NY, USA, 1441–1450. </a:t>
            </a:r>
          </a:p>
          <a:p>
            <a:r>
              <a:rPr lang="en-US" altLang="ja-JP" sz="1100" dirty="0">
                <a:solidFill>
                  <a:schemeClr val="bg1"/>
                </a:solidFill>
                <a:latin typeface="メイリオ" panose="020B0604030504040204" pitchFamily="50" charset="-128"/>
                <a:ea typeface="メイリオ" panose="020B0604030504040204" pitchFamily="50" charset="-128"/>
              </a:rPr>
              <a:t>[4] D. K.Y. Chen, J.-B. </a:t>
            </a:r>
            <a:r>
              <a:rPr lang="en-US" altLang="ja-JP" sz="1100" dirty="0" err="1">
                <a:solidFill>
                  <a:schemeClr val="bg1"/>
                </a:solidFill>
                <a:latin typeface="メイリオ" panose="020B0604030504040204" pitchFamily="50" charset="-128"/>
                <a:ea typeface="メイリオ" panose="020B0604030504040204" pitchFamily="50" charset="-128"/>
              </a:rPr>
              <a:t>Chossat</a:t>
            </a:r>
            <a:r>
              <a:rPr lang="en-US" altLang="ja-JP" sz="1100" dirty="0">
                <a:solidFill>
                  <a:schemeClr val="bg1"/>
                </a:solidFill>
                <a:latin typeface="メイリオ" panose="020B0604030504040204" pitchFamily="50" charset="-128"/>
                <a:ea typeface="メイリオ" panose="020B0604030504040204" pitchFamily="50" charset="-128"/>
              </a:rPr>
              <a:t>, and P. B. Shull. 2019. </a:t>
            </a:r>
            <a:r>
              <a:rPr lang="en-US" altLang="ja-JP" sz="1100" dirty="0" err="1">
                <a:solidFill>
                  <a:schemeClr val="bg1"/>
                </a:solidFill>
                <a:latin typeface="メイリオ" panose="020B0604030504040204" pitchFamily="50" charset="-128"/>
                <a:ea typeface="メイリオ" panose="020B0604030504040204" pitchFamily="50" charset="-128"/>
              </a:rPr>
              <a:t>HaptiVec</a:t>
            </a:r>
            <a:r>
              <a:rPr lang="en-US" altLang="ja-JP" sz="1100" dirty="0">
                <a:solidFill>
                  <a:schemeClr val="bg1"/>
                </a:solidFill>
                <a:latin typeface="メイリオ" panose="020B0604030504040204" pitchFamily="50" charset="-128"/>
                <a:ea typeface="メイリオ" panose="020B0604030504040204" pitchFamily="50" charset="-128"/>
              </a:rPr>
              <a:t>: Presenting Haptic Feedback Vectors in Handheld Controllers using Embedded Tactile Pin Arrays. In Proceedings of the 2019 CHI Conference on Human Factors in Computing Systems (CHI '19). New York, NY, USA, Paper 171, 1-11. </a:t>
            </a:r>
          </a:p>
          <a:p>
            <a:r>
              <a:rPr lang="en-US" altLang="ja-JP" sz="1100" dirty="0">
                <a:solidFill>
                  <a:schemeClr val="bg1"/>
                </a:solidFill>
                <a:latin typeface="メイリオ" panose="020B0604030504040204" pitchFamily="50" charset="-128"/>
                <a:ea typeface="メイリオ" panose="020B0604030504040204" pitchFamily="50" charset="-128"/>
              </a:rPr>
              <a:t>[5] A. Abler, J. </a:t>
            </a:r>
            <a:r>
              <a:rPr lang="en-US" altLang="ja-JP" sz="1100" dirty="0" err="1">
                <a:solidFill>
                  <a:schemeClr val="bg1"/>
                </a:solidFill>
                <a:latin typeface="メイリオ" panose="020B0604030504040204" pitchFamily="50" charset="-128"/>
                <a:ea typeface="メイリオ" panose="020B0604030504040204" pitchFamily="50" charset="-128"/>
              </a:rPr>
              <a:t>Zárate</a:t>
            </a:r>
            <a:r>
              <a:rPr lang="en-US" altLang="ja-JP" sz="1100" dirty="0">
                <a:solidFill>
                  <a:schemeClr val="bg1"/>
                </a:solidFill>
                <a:latin typeface="メイリオ" panose="020B0604030504040204" pitchFamily="50" charset="-128"/>
                <a:ea typeface="メイリオ" panose="020B0604030504040204" pitchFamily="50" charset="-128"/>
              </a:rPr>
              <a:t>, T. Langerak, V. </a:t>
            </a:r>
            <a:r>
              <a:rPr lang="en-US" altLang="ja-JP" sz="1100" dirty="0" err="1">
                <a:solidFill>
                  <a:schemeClr val="bg1"/>
                </a:solidFill>
                <a:latin typeface="メイリオ" panose="020B0604030504040204" pitchFamily="50" charset="-128"/>
                <a:ea typeface="メイリオ" panose="020B0604030504040204" pitchFamily="50" charset="-128"/>
              </a:rPr>
              <a:t>Vechev</a:t>
            </a:r>
            <a:r>
              <a:rPr lang="en-US" altLang="ja-JP" sz="1100" dirty="0">
                <a:solidFill>
                  <a:schemeClr val="bg1"/>
                </a:solidFill>
                <a:latin typeface="メイリオ" panose="020B0604030504040204" pitchFamily="50" charset="-128"/>
                <a:ea typeface="メイリオ" panose="020B0604030504040204" pitchFamily="50" charset="-128"/>
              </a:rPr>
              <a:t>, and O. </a:t>
            </a:r>
            <a:r>
              <a:rPr lang="en-US" altLang="ja-JP" sz="1100" dirty="0" err="1">
                <a:solidFill>
                  <a:schemeClr val="bg1"/>
                </a:solidFill>
                <a:latin typeface="メイリオ" panose="020B0604030504040204" pitchFamily="50" charset="-128"/>
                <a:ea typeface="メイリオ" panose="020B0604030504040204" pitchFamily="50" charset="-128"/>
              </a:rPr>
              <a:t>Hilliges</a:t>
            </a:r>
            <a:r>
              <a:rPr lang="en-US" altLang="ja-JP" sz="1100" dirty="0">
                <a:solidFill>
                  <a:schemeClr val="bg1"/>
                </a:solidFill>
                <a:latin typeface="メイリオ" panose="020B0604030504040204" pitchFamily="50" charset="-128"/>
                <a:ea typeface="メイリオ" panose="020B0604030504040204" pitchFamily="50" charset="-128"/>
              </a:rPr>
              <a:t>, "Hedgehog: Handheld Spherical Pin Array based on a Central Electromagnetic Actuator," 2021 IEEE World Haptics </a:t>
            </a:r>
            <a:r>
              <a:rPr lang="en-US" altLang="ja-JP" sz="1100" dirty="0" err="1">
                <a:solidFill>
                  <a:schemeClr val="bg1"/>
                </a:solidFill>
                <a:latin typeface="メイリオ" panose="020B0604030504040204" pitchFamily="50" charset="-128"/>
                <a:ea typeface="メイリオ" panose="020B0604030504040204" pitchFamily="50" charset="-128"/>
              </a:rPr>
              <a:t>Conferen</a:t>
            </a:r>
            <a:r>
              <a:rPr lang="en-US" altLang="ja-JP" sz="900" dirty="0" err="1">
                <a:solidFill>
                  <a:schemeClr val="bg1"/>
                </a:solidFill>
                <a:latin typeface="メイリオ" panose="020B0604030504040204" pitchFamily="50" charset="-128"/>
                <a:ea typeface="メイリオ" panose="020B0604030504040204" pitchFamily="50" charset="-128"/>
              </a:rPr>
              <a:t>pp</a:t>
            </a:r>
            <a:r>
              <a:rPr lang="en-US" altLang="ja-JP" sz="900" dirty="0">
                <a:solidFill>
                  <a:schemeClr val="bg1"/>
                </a:solidFill>
                <a:latin typeface="メイリオ" panose="020B0604030504040204" pitchFamily="50" charset="-128"/>
                <a:ea typeface="メイリオ" panose="020B0604030504040204" pitchFamily="50" charset="-128"/>
              </a:rPr>
              <a:t>. 133-138, </a:t>
            </a:r>
            <a:r>
              <a:rPr lang="en-US" altLang="ja-JP" sz="900" dirty="0" err="1">
                <a:solidFill>
                  <a:schemeClr val="bg1"/>
                </a:solidFill>
                <a:latin typeface="メイリオ" panose="020B0604030504040204" pitchFamily="50" charset="-128"/>
                <a:ea typeface="メイリオ" panose="020B0604030504040204" pitchFamily="50" charset="-128"/>
              </a:rPr>
              <a:t>doi</a:t>
            </a:r>
            <a:r>
              <a:rPr lang="en-US" altLang="ja-JP" sz="900" dirty="0">
                <a:solidFill>
                  <a:schemeClr val="bg1"/>
                </a:solidFill>
                <a:latin typeface="メイリオ" panose="020B0604030504040204" pitchFamily="50" charset="-128"/>
                <a:ea typeface="メイリオ" panose="020B0604030504040204" pitchFamily="50" charset="-128"/>
              </a:rPr>
              <a:t>: 10.1109/WHC49131.2021.9517197. </a:t>
            </a:r>
          </a:p>
          <a:p>
            <a:r>
              <a:rPr lang="en-US" altLang="ja-JP" sz="900" dirty="0">
                <a:solidFill>
                  <a:schemeClr val="bg1"/>
                </a:solidFill>
                <a:latin typeface="メイリオ" panose="020B0604030504040204" pitchFamily="50" charset="-128"/>
                <a:ea typeface="メイリオ" panose="020B0604030504040204" pitchFamily="50" charset="-128"/>
              </a:rPr>
              <a:t>[6] H. Benko, C. </a:t>
            </a:r>
            <a:r>
              <a:rPr lang="en-US" altLang="ja-JP" sz="900" dirty="0" err="1">
                <a:solidFill>
                  <a:schemeClr val="bg1"/>
                </a:solidFill>
                <a:latin typeface="メイリオ" panose="020B0604030504040204" pitchFamily="50" charset="-128"/>
                <a:ea typeface="メイリオ" panose="020B0604030504040204" pitchFamily="50" charset="-128"/>
              </a:rPr>
              <a:t>Holz</a:t>
            </a:r>
            <a:r>
              <a:rPr lang="en-US" altLang="ja-JP" sz="900" dirty="0">
                <a:solidFill>
                  <a:schemeClr val="bg1"/>
                </a:solidFill>
                <a:latin typeface="メイリオ" panose="020B0604030504040204" pitchFamily="50" charset="-128"/>
                <a:ea typeface="メイリオ" panose="020B0604030504040204" pitchFamily="50" charset="-128"/>
              </a:rPr>
              <a:t>, M. Sinclair, and E. </a:t>
            </a:r>
            <a:r>
              <a:rPr lang="en-US" altLang="ja-JP" sz="900" dirty="0" err="1">
                <a:solidFill>
                  <a:schemeClr val="bg1"/>
                </a:solidFill>
                <a:latin typeface="メイリオ" panose="020B0604030504040204" pitchFamily="50" charset="-128"/>
                <a:ea typeface="メイリオ" panose="020B0604030504040204" pitchFamily="50" charset="-128"/>
              </a:rPr>
              <a:t>Ofek</a:t>
            </a:r>
            <a:r>
              <a:rPr lang="en-US" altLang="ja-JP" sz="900" dirty="0">
                <a:solidFill>
                  <a:schemeClr val="bg1"/>
                </a:solidFill>
                <a:latin typeface="メイリオ" panose="020B0604030504040204" pitchFamily="50" charset="-128"/>
                <a:ea typeface="メイリオ" panose="020B0604030504040204" pitchFamily="50" charset="-128"/>
              </a:rPr>
              <a:t>. 2016. </a:t>
            </a:r>
            <a:r>
              <a:rPr lang="en-US" altLang="ja-JP" sz="900" dirty="0" err="1">
                <a:solidFill>
                  <a:schemeClr val="bg1"/>
                </a:solidFill>
                <a:latin typeface="メイリオ" panose="020B0604030504040204" pitchFamily="50" charset="-128"/>
                <a:ea typeface="メイリオ" panose="020B0604030504040204" pitchFamily="50" charset="-128"/>
              </a:rPr>
              <a:t>NormalTouch</a:t>
            </a:r>
            <a:r>
              <a:rPr lang="en-US" altLang="ja-JP" sz="900" dirty="0">
                <a:solidFill>
                  <a:schemeClr val="bg1"/>
                </a:solidFill>
                <a:latin typeface="メイリオ" panose="020B0604030504040204" pitchFamily="50" charset="-128"/>
                <a:ea typeface="メイリオ" panose="020B0604030504040204" pitchFamily="50" charset="-128"/>
              </a:rPr>
              <a:t> and </a:t>
            </a:r>
            <a:r>
              <a:rPr lang="en-US" altLang="ja-JP" sz="900" dirty="0" err="1">
                <a:solidFill>
                  <a:schemeClr val="bg1"/>
                </a:solidFill>
                <a:latin typeface="メイリオ" panose="020B0604030504040204" pitchFamily="50" charset="-128"/>
                <a:ea typeface="メイリオ" panose="020B0604030504040204" pitchFamily="50" charset="-128"/>
              </a:rPr>
              <a:t>TextureTouch</a:t>
            </a:r>
            <a:r>
              <a:rPr lang="en-US" altLang="ja-JP" sz="900" dirty="0">
                <a:solidFill>
                  <a:schemeClr val="bg1"/>
                </a:solidFill>
                <a:latin typeface="メイリオ" panose="020B0604030504040204" pitchFamily="50" charset="-128"/>
                <a:ea typeface="メイリオ" panose="020B0604030504040204" pitchFamily="50" charset="-128"/>
              </a:rPr>
              <a:t>: High-fidelity 3D Haptic Shape Rendering on Handheld Virtual Reality Controllers. In Proceedings of the 29th Annual Symposium on User Interface Software and Technology (UIST '16). , New York, NY, USA, 717-728.</a:t>
            </a:r>
          </a:p>
          <a:p>
            <a:r>
              <a:rPr lang="en-US" altLang="ja-JP" sz="900" dirty="0">
                <a:solidFill>
                  <a:schemeClr val="bg1"/>
                </a:solidFill>
                <a:latin typeface="メイリオ" panose="020B0604030504040204" pitchFamily="50" charset="-128"/>
                <a:ea typeface="メイリオ" panose="020B0604030504040204" pitchFamily="50" charset="-128"/>
              </a:rPr>
              <a:t> [7] H. V. Ramaswamy, M. Agarwal: Machine Learning for Signal Processing, IEEE Signal Processing Magazine, vol.~39, no.~1, pp.~72--79, 2022.</a:t>
            </a:r>
            <a:r>
              <a:rPr lang="en-US" altLang="ja-JP" sz="1100" dirty="0">
                <a:solidFill>
                  <a:schemeClr val="bg1"/>
                </a:solidFill>
                <a:latin typeface="メイリオ" panose="020B0604030504040204" pitchFamily="50" charset="-128"/>
                <a:ea typeface="メイリオ" panose="020B0604030504040204" pitchFamily="50" charset="-128"/>
              </a:rPr>
              <a:t>ce (WHC), Montreal, QC, Canada, 2021, </a:t>
            </a:r>
            <a:endParaRPr kumimoji="1" lang="ja-JP" altLang="en-US" sz="11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832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4B7450-7F22-2D9C-5436-300626D82E72}"/>
              </a:ext>
            </a:extLst>
          </p:cNvPr>
          <p:cNvSpPr>
            <a:spLocks noGrp="1"/>
          </p:cNvSpPr>
          <p:nvPr>
            <p:ph type="title"/>
          </p:nvPr>
        </p:nvSpPr>
        <p:spPr/>
        <p:txBody>
          <a:bodyPr/>
          <a:lstStyle/>
          <a:p>
            <a:r>
              <a:rPr kumimoji="1" lang="ja-JP" altLang="en-US" b="1" dirty="0">
                <a:solidFill>
                  <a:schemeClr val="bg1"/>
                </a:solidFill>
                <a:latin typeface="メイリオ" panose="020B0604030504040204" pitchFamily="50" charset="-128"/>
                <a:ea typeface="メイリオ" panose="020B0604030504040204" pitchFamily="50" charset="-128"/>
              </a:rPr>
              <a:t>ハンドヘルドデバイスとは</a:t>
            </a:r>
          </a:p>
        </p:txBody>
      </p:sp>
      <p:pic>
        <p:nvPicPr>
          <p:cNvPr id="1028" name="Picture 4" descr="中学生にスマホを持たせるメリット・デメリット | TONE公式コラム｜トーンモバイル">
            <a:extLst>
              <a:ext uri="{FF2B5EF4-FFF2-40B4-BE49-F238E27FC236}">
                <a16:creationId xmlns:a16="http://schemas.microsoft.com/office/drawing/2014/main" id="{57BFD2F1-48F9-9E79-8D15-22322317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121" y="1608581"/>
            <a:ext cx="3329651" cy="2220851"/>
          </a:xfrm>
          <a:prstGeom prst="roundRect">
            <a:avLst/>
          </a:prstGeom>
          <a:noFill/>
          <a:extLst>
            <a:ext uri="{909E8E84-426E-40DD-AFC4-6F175D3DCCD1}">
              <a14:hiddenFill xmlns:a14="http://schemas.microsoft.com/office/drawing/2010/main">
                <a:solidFill>
                  <a:srgbClr val="FFFFFF"/>
                </a:solidFill>
              </a14:hiddenFill>
            </a:ext>
          </a:extLst>
        </p:spPr>
      </p:pic>
      <p:pic>
        <p:nvPicPr>
          <p:cNvPr id="1030" name="Picture 6" descr="2024年】タブレットのおすすめ26選 人気のAndroidタブレットなどを紹介 | ビックカメラ.com">
            <a:extLst>
              <a:ext uri="{FF2B5EF4-FFF2-40B4-BE49-F238E27FC236}">
                <a16:creationId xmlns:a16="http://schemas.microsoft.com/office/drawing/2014/main" id="{DF1BA01D-7BD4-4A19-CF50-037BBA18A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060" y="1609665"/>
            <a:ext cx="3329651" cy="2219767"/>
          </a:xfrm>
          <a:prstGeom prst="roundRect">
            <a:avLst/>
          </a:prstGeom>
          <a:noFill/>
          <a:extLst>
            <a:ext uri="{909E8E84-426E-40DD-AFC4-6F175D3DCCD1}">
              <a14:hiddenFill xmlns:a14="http://schemas.microsoft.com/office/drawing/2010/main">
                <a:solidFill>
                  <a:srgbClr val="FFFFFF"/>
                </a:solidFill>
              </a14:hiddenFill>
            </a:ext>
          </a:extLst>
        </p:spPr>
      </p:pic>
      <p:pic>
        <p:nvPicPr>
          <p:cNvPr id="1032" name="Picture 8" descr="2024年】ゲームパッドのおすすめ15選 ロジクールやエレコムなど人気メーカーのモデルを紹介 | ビックカメラ.com">
            <a:extLst>
              <a:ext uri="{FF2B5EF4-FFF2-40B4-BE49-F238E27FC236}">
                <a16:creationId xmlns:a16="http://schemas.microsoft.com/office/drawing/2014/main" id="{40897262-1D94-CC80-ECE2-39A6CB004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9" y="1610711"/>
            <a:ext cx="3329651" cy="2219767"/>
          </a:xfrm>
          <a:prstGeom prst="round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220C4925-9F20-3E47-2F04-765207F3D227}"/>
              </a:ext>
            </a:extLst>
          </p:cNvPr>
          <p:cNvSpPr txBox="1">
            <a:spLocks/>
          </p:cNvSpPr>
          <p:nvPr/>
        </p:nvSpPr>
        <p:spPr>
          <a:xfrm>
            <a:off x="1005537" y="3829432"/>
            <a:ext cx="3434820" cy="732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マキナス Scrap 5"/>
                <a:ea typeface="+mj-ea"/>
                <a:cs typeface="+mj-cs"/>
              </a:defRPr>
            </a:lvl1pPr>
          </a:lstStyle>
          <a:p>
            <a:pPr algn="ctr"/>
            <a:r>
              <a:rPr lang="ja-JP" altLang="en-US" sz="2000" b="1" dirty="0">
                <a:latin typeface="メイリオ" panose="020B0604030504040204" pitchFamily="50" charset="-128"/>
                <a:ea typeface="メイリオ" panose="020B0604030504040204" pitchFamily="50" charset="-128"/>
              </a:rPr>
              <a:t>スマートフォン</a:t>
            </a:r>
          </a:p>
        </p:txBody>
      </p:sp>
      <p:sp>
        <p:nvSpPr>
          <p:cNvPr id="5" name="タイトル 1">
            <a:extLst>
              <a:ext uri="{FF2B5EF4-FFF2-40B4-BE49-F238E27FC236}">
                <a16:creationId xmlns:a16="http://schemas.microsoft.com/office/drawing/2014/main" id="{9A65D037-33B4-2FDF-5234-3AE531E47F52}"/>
              </a:ext>
            </a:extLst>
          </p:cNvPr>
          <p:cNvSpPr txBox="1">
            <a:spLocks/>
          </p:cNvSpPr>
          <p:nvPr/>
        </p:nvSpPr>
        <p:spPr>
          <a:xfrm>
            <a:off x="4667475" y="3829432"/>
            <a:ext cx="3434820" cy="732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マキナス Scrap 5"/>
                <a:ea typeface="+mj-ea"/>
                <a:cs typeface="+mj-cs"/>
              </a:defRPr>
            </a:lvl1pPr>
          </a:lstStyle>
          <a:p>
            <a:pPr algn="ctr"/>
            <a:r>
              <a:rPr lang="ja-JP" altLang="en-US" sz="2000" b="1" dirty="0">
                <a:latin typeface="メイリオ" panose="020B0604030504040204" pitchFamily="50" charset="-128"/>
                <a:ea typeface="メイリオ" panose="020B0604030504040204" pitchFamily="50" charset="-128"/>
              </a:rPr>
              <a:t>タブレット</a:t>
            </a:r>
          </a:p>
        </p:txBody>
      </p:sp>
      <p:sp>
        <p:nvSpPr>
          <p:cNvPr id="6" name="タイトル 1">
            <a:extLst>
              <a:ext uri="{FF2B5EF4-FFF2-40B4-BE49-F238E27FC236}">
                <a16:creationId xmlns:a16="http://schemas.microsoft.com/office/drawing/2014/main" id="{EDA82B18-93B5-35CD-3BE3-DBB659FE33D7}"/>
              </a:ext>
            </a:extLst>
          </p:cNvPr>
          <p:cNvSpPr txBox="1">
            <a:spLocks/>
          </p:cNvSpPr>
          <p:nvPr/>
        </p:nvSpPr>
        <p:spPr>
          <a:xfrm>
            <a:off x="8329414" y="3829432"/>
            <a:ext cx="3434820" cy="732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マキナス Scrap 5"/>
                <a:ea typeface="+mj-ea"/>
                <a:cs typeface="+mj-cs"/>
              </a:defRPr>
            </a:lvl1pPr>
          </a:lstStyle>
          <a:p>
            <a:pPr algn="ctr"/>
            <a:r>
              <a:rPr lang="ja-JP" altLang="en-US" sz="2000" b="1" dirty="0">
                <a:latin typeface="メイリオ" panose="020B0604030504040204" pitchFamily="50" charset="-128"/>
                <a:ea typeface="メイリオ" panose="020B0604030504040204" pitchFamily="50" charset="-128"/>
              </a:rPr>
              <a:t>ゲームパッド</a:t>
            </a:r>
          </a:p>
        </p:txBody>
      </p:sp>
      <p:sp>
        <p:nvSpPr>
          <p:cNvPr id="7" name="タイトル 1">
            <a:extLst>
              <a:ext uri="{FF2B5EF4-FFF2-40B4-BE49-F238E27FC236}">
                <a16:creationId xmlns:a16="http://schemas.microsoft.com/office/drawing/2014/main" id="{5DBCB5A9-9DD1-EBDD-4946-07BE74224ADC}"/>
              </a:ext>
            </a:extLst>
          </p:cNvPr>
          <p:cNvSpPr txBox="1">
            <a:spLocks/>
          </p:cNvSpPr>
          <p:nvPr/>
        </p:nvSpPr>
        <p:spPr>
          <a:xfrm>
            <a:off x="1031828" y="4561840"/>
            <a:ext cx="10706113" cy="1696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マキナス Scrap 5"/>
                <a:ea typeface="+mj-ea"/>
                <a:cs typeface="+mj-cs"/>
              </a:defRPr>
            </a:lvl1pPr>
          </a:lstStyle>
          <a:p>
            <a:r>
              <a:rPr lang="ja-JP" altLang="en-US" sz="3600" b="1" dirty="0">
                <a:latin typeface="メイリオ" panose="020B0604030504040204" pitchFamily="50" charset="-128"/>
                <a:ea typeface="メイリオ" panose="020B0604030504040204" pitchFamily="50" charset="-128"/>
              </a:rPr>
              <a:t>→ 情報の取得</a:t>
            </a:r>
            <a:r>
              <a:rPr lang="en-US" altLang="ja-JP" sz="3600" b="1" dirty="0">
                <a:latin typeface="メイリオ" panose="020B0604030504040204" pitchFamily="50" charset="-128"/>
                <a:ea typeface="メイリオ" panose="020B0604030504040204" pitchFamily="50" charset="-128"/>
              </a:rPr>
              <a:t>, </a:t>
            </a:r>
            <a:r>
              <a:rPr lang="ja-JP" altLang="en-US" sz="3600" b="1" dirty="0">
                <a:latin typeface="メイリオ" panose="020B0604030504040204" pitchFamily="50" charset="-128"/>
                <a:ea typeface="メイリオ" panose="020B0604030504040204" pitchFamily="50" charset="-128"/>
              </a:rPr>
              <a:t>コミュニケーション</a:t>
            </a:r>
            <a:r>
              <a:rPr lang="en-US" altLang="ja-JP" sz="3600" b="1" dirty="0">
                <a:latin typeface="メイリオ" panose="020B0604030504040204" pitchFamily="50" charset="-128"/>
                <a:ea typeface="メイリオ" panose="020B0604030504040204" pitchFamily="50" charset="-128"/>
              </a:rPr>
              <a:t>, </a:t>
            </a:r>
            <a:r>
              <a:rPr lang="ja-JP" altLang="en-US" sz="3600" b="1" dirty="0">
                <a:latin typeface="メイリオ" panose="020B0604030504040204" pitchFamily="50" charset="-128"/>
                <a:ea typeface="メイリオ" panose="020B0604030504040204" pitchFamily="50" charset="-128"/>
              </a:rPr>
              <a:t>操作入力</a:t>
            </a:r>
            <a:endParaRPr lang="en-US" altLang="ja-JP" sz="3600" b="1" dirty="0">
              <a:latin typeface="メイリオ" panose="020B0604030504040204" pitchFamily="50" charset="-128"/>
              <a:ea typeface="メイリオ" panose="020B0604030504040204" pitchFamily="50" charset="-128"/>
            </a:endParaRPr>
          </a:p>
          <a:p>
            <a:pPr lvl="1"/>
            <a:r>
              <a:rPr lang="ja-JP" altLang="en-US" sz="3600" b="1" dirty="0">
                <a:solidFill>
                  <a:schemeClr val="bg1"/>
                </a:solidFill>
                <a:latin typeface="メイリオ" panose="020B0604030504040204" pitchFamily="50" charset="-128"/>
                <a:ea typeface="メイリオ" panose="020B0604030504040204" pitchFamily="50" charset="-128"/>
              </a:rPr>
              <a:t> など日常の中で幅広い役割を果たす</a:t>
            </a:r>
          </a:p>
        </p:txBody>
      </p:sp>
      <p:sp>
        <p:nvSpPr>
          <p:cNvPr id="8" name="スライド番号プレースホルダー 7">
            <a:extLst>
              <a:ext uri="{FF2B5EF4-FFF2-40B4-BE49-F238E27FC236}">
                <a16:creationId xmlns:a16="http://schemas.microsoft.com/office/drawing/2014/main" id="{7CDE3130-A3FF-755C-5700-27F13BE7A92A}"/>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2</a:t>
            </a:fld>
            <a:endParaRPr kumimoji="1" lang="ja-JP" altLang="en-US">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7258375"/>
      </p:ext>
    </p:extLst>
  </p:cSld>
  <p:clrMapOvr>
    <a:masterClrMapping/>
  </p:clrMapOvr>
  <mc:AlternateContent xmlns:mc="http://schemas.openxmlformats.org/markup-compatibility/2006" xmlns:p14="http://schemas.microsoft.com/office/powerpoint/2010/main">
    <mc:Choice Requires="p14">
      <p:transition spd="slow" p14:dur="2000" advTm="24724"/>
    </mc:Choice>
    <mc:Fallback xmlns="">
      <p:transition spd="slow" advTm="2472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16686-CFAD-96A1-0795-93F4F00F8BE2}"/>
              </a:ext>
            </a:extLst>
          </p:cNvPr>
          <p:cNvSpPr>
            <a:spLocks noGrp="1"/>
          </p:cNvSpPr>
          <p:nvPr>
            <p:ph type="title"/>
          </p:nvPr>
        </p:nvSpPr>
        <p:spPr/>
        <p:txBody>
          <a:bodyPr/>
          <a:lstStyle/>
          <a:p>
            <a:r>
              <a:rPr lang="ja-JP" altLang="en-US" b="1" dirty="0">
                <a:solidFill>
                  <a:schemeClr val="bg1"/>
                </a:solidFill>
                <a:latin typeface="メイリオ" panose="020B0604030504040204" pitchFamily="50" charset="-128"/>
                <a:ea typeface="メイリオ" panose="020B0604030504040204" pitchFamily="50" charset="-128"/>
              </a:rPr>
              <a:t>ハンドヘルドデバイスと触覚提示機能</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pic>
        <p:nvPicPr>
          <p:cNvPr id="4" name="Picture 2">
            <a:extLst>
              <a:ext uri="{FF2B5EF4-FFF2-40B4-BE49-F238E27FC236}">
                <a16:creationId xmlns:a16="http://schemas.microsoft.com/office/drawing/2014/main" id="{5AE50C62-C56D-1968-B88B-B1D2EB9AE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050" y="2864417"/>
            <a:ext cx="2903350" cy="2172947"/>
          </a:xfrm>
          <a:prstGeom prst="round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1C0F0C7-CE2B-A57D-9750-531B0F96602C}"/>
              </a:ext>
            </a:extLst>
          </p:cNvPr>
          <p:cNvPicPr>
            <a:picLocks noChangeAspect="1"/>
          </p:cNvPicPr>
          <p:nvPr/>
        </p:nvPicPr>
        <p:blipFill rotWithShape="1">
          <a:blip r:embed="rId4">
            <a:extLst>
              <a:ext uri="{28A0092B-C50C-407E-A947-70E740481C1C}">
                <a14:useLocalDpi xmlns:a14="http://schemas.microsoft.com/office/drawing/2010/main" val="0"/>
              </a:ext>
            </a:extLst>
          </a:blip>
          <a:srcRect l="8002"/>
          <a:stretch/>
        </p:blipFill>
        <p:spPr bwMode="auto">
          <a:xfrm>
            <a:off x="8235895" y="2878896"/>
            <a:ext cx="3528077" cy="2158468"/>
          </a:xfrm>
          <a:prstGeom prst="round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84C4AF2-EC59-DE9F-F437-BA371B7C0FAF}"/>
              </a:ext>
            </a:extLst>
          </p:cNvPr>
          <p:cNvSpPr txBox="1">
            <a:spLocks/>
          </p:cNvSpPr>
          <p:nvPr/>
        </p:nvSpPr>
        <p:spPr>
          <a:xfrm>
            <a:off x="5014898" y="5110838"/>
            <a:ext cx="2568927" cy="369332"/>
          </a:xfrm>
          <a:prstGeom prst="rect">
            <a:avLst/>
          </a:prstGeom>
          <a:noFill/>
        </p:spPr>
        <p:txBody>
          <a:bodyPr wrap="square" rtlCol="0">
            <a:spAutoFit/>
          </a:bodyPr>
          <a:lstStyle/>
          <a:p>
            <a:pPr algn="ctr"/>
            <a:r>
              <a:rPr kumimoji="1" lang="ja-JP" altLang="en-US" b="1" dirty="0">
                <a:solidFill>
                  <a:schemeClr val="bg1"/>
                </a:solidFill>
                <a:latin typeface="メイリオ" panose="020B0604030504040204" pitchFamily="50" charset="-128"/>
                <a:ea typeface="メイリオ" panose="020B0604030504040204" pitchFamily="50" charset="-128"/>
              </a:rPr>
              <a:t>摩擦偏重提示</a:t>
            </a:r>
            <a:r>
              <a:rPr kumimoji="1" lang="en-US" altLang="ja-JP" b="1" dirty="0">
                <a:solidFill>
                  <a:schemeClr val="bg1"/>
                </a:solidFill>
                <a:latin typeface="メイリオ" panose="020B0604030504040204" pitchFamily="50" charset="-128"/>
                <a:ea typeface="メイリオ" panose="020B0604030504040204" pitchFamily="50" charset="-128"/>
              </a:rPr>
              <a:t>[2]</a:t>
            </a:r>
          </a:p>
        </p:txBody>
      </p:sp>
      <p:sp>
        <p:nvSpPr>
          <p:cNvPr id="8" name="テキスト ボックス 7">
            <a:extLst>
              <a:ext uri="{FF2B5EF4-FFF2-40B4-BE49-F238E27FC236}">
                <a16:creationId xmlns:a16="http://schemas.microsoft.com/office/drawing/2014/main" id="{5DD827DE-A249-C20A-917B-D0EAF9A3BA20}"/>
              </a:ext>
            </a:extLst>
          </p:cNvPr>
          <p:cNvSpPr txBox="1">
            <a:spLocks/>
          </p:cNvSpPr>
          <p:nvPr/>
        </p:nvSpPr>
        <p:spPr>
          <a:xfrm>
            <a:off x="1564463" y="5090672"/>
            <a:ext cx="2058370" cy="369332"/>
          </a:xfrm>
          <a:prstGeom prst="rect">
            <a:avLst/>
          </a:prstGeom>
          <a:noFill/>
        </p:spPr>
        <p:txBody>
          <a:bodyPr wrap="square" rtlCol="0">
            <a:spAutoFit/>
          </a:bodyPr>
          <a:lstStyle/>
          <a:p>
            <a:pPr algn="ctr"/>
            <a:r>
              <a:rPr kumimoji="1" lang="ja-JP" altLang="en-US" b="1" dirty="0">
                <a:solidFill>
                  <a:schemeClr val="bg1"/>
                </a:solidFill>
                <a:latin typeface="メイリオ" panose="020B0604030504040204" pitchFamily="50" charset="-128"/>
                <a:ea typeface="メイリオ" panose="020B0604030504040204" pitchFamily="50" charset="-128"/>
              </a:rPr>
              <a:t>電気刺激</a:t>
            </a:r>
            <a:r>
              <a:rPr kumimoji="1" lang="en-US" altLang="ja-JP" b="1" dirty="0">
                <a:solidFill>
                  <a:schemeClr val="bg1"/>
                </a:solidFill>
                <a:latin typeface="メイリオ" panose="020B0604030504040204" pitchFamily="50" charset="-128"/>
                <a:ea typeface="メイリオ" panose="020B0604030504040204" pitchFamily="50" charset="-128"/>
              </a:rPr>
              <a:t>[1]</a:t>
            </a:r>
          </a:p>
        </p:txBody>
      </p:sp>
      <p:sp>
        <p:nvSpPr>
          <p:cNvPr id="9" name="テキスト ボックス 8">
            <a:extLst>
              <a:ext uri="{FF2B5EF4-FFF2-40B4-BE49-F238E27FC236}">
                <a16:creationId xmlns:a16="http://schemas.microsoft.com/office/drawing/2014/main" id="{EA238D0D-2305-2D2C-B1B9-F12AC21DAA80}"/>
              </a:ext>
            </a:extLst>
          </p:cNvPr>
          <p:cNvSpPr txBox="1">
            <a:spLocks/>
          </p:cNvSpPr>
          <p:nvPr/>
        </p:nvSpPr>
        <p:spPr>
          <a:xfrm>
            <a:off x="8975890" y="5138847"/>
            <a:ext cx="2058370" cy="369332"/>
          </a:xfrm>
          <a:prstGeom prst="rect">
            <a:avLst/>
          </a:prstGeom>
          <a:noFill/>
        </p:spPr>
        <p:txBody>
          <a:bodyPr wrap="square" rtlCol="0">
            <a:spAutoFit/>
          </a:bodyPr>
          <a:lstStyle/>
          <a:p>
            <a:pPr algn="ctr"/>
            <a:r>
              <a:rPr kumimoji="1" lang="ja-JP" altLang="en-US" b="1" dirty="0">
                <a:solidFill>
                  <a:schemeClr val="bg1"/>
                </a:solidFill>
                <a:latin typeface="メイリオ" panose="020B0604030504040204" pitchFamily="50" charset="-128"/>
                <a:ea typeface="メイリオ" panose="020B0604030504040204" pitchFamily="50" charset="-128"/>
              </a:rPr>
              <a:t>振動触覚提示</a:t>
            </a:r>
            <a:r>
              <a:rPr kumimoji="1" lang="en-US" altLang="ja-JP" b="1" dirty="0">
                <a:solidFill>
                  <a:schemeClr val="bg1"/>
                </a:solidFill>
                <a:latin typeface="メイリオ" panose="020B0604030504040204" pitchFamily="50" charset="-128"/>
                <a:ea typeface="メイリオ" panose="020B0604030504040204" pitchFamily="50" charset="-128"/>
              </a:rPr>
              <a:t>[3]</a:t>
            </a:r>
          </a:p>
        </p:txBody>
      </p:sp>
      <p:sp>
        <p:nvSpPr>
          <p:cNvPr id="13" name="タイトル 1">
            <a:extLst>
              <a:ext uri="{FF2B5EF4-FFF2-40B4-BE49-F238E27FC236}">
                <a16:creationId xmlns:a16="http://schemas.microsoft.com/office/drawing/2014/main" id="{9256D3D6-979E-CC9C-FB10-28016387BEA8}"/>
              </a:ext>
            </a:extLst>
          </p:cNvPr>
          <p:cNvSpPr txBox="1">
            <a:spLocks/>
          </p:cNvSpPr>
          <p:nvPr/>
        </p:nvSpPr>
        <p:spPr>
          <a:xfrm>
            <a:off x="1485887" y="5295504"/>
            <a:ext cx="10706113" cy="1696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マキナス Scrap 5"/>
                <a:ea typeface="+mj-ea"/>
                <a:cs typeface="+mj-cs"/>
              </a:defRPr>
            </a:lvl1pPr>
          </a:lstStyle>
          <a:p>
            <a:r>
              <a:rPr lang="ja-JP" altLang="en-US" sz="2800" b="1" dirty="0">
                <a:latin typeface="メイリオ" panose="020B0604030504040204" pitchFamily="50" charset="-128"/>
                <a:ea typeface="メイリオ" panose="020B0604030504040204" pitchFamily="50" charset="-128"/>
              </a:rPr>
              <a:t>→多くが「表面の性質」を提示</a:t>
            </a:r>
            <a:endParaRPr lang="en-US" altLang="ja-JP" sz="2800" b="1" dirty="0">
              <a:latin typeface="メイリオ" panose="020B0604030504040204" pitchFamily="50" charset="-128"/>
              <a:ea typeface="メイリオ" panose="020B0604030504040204" pitchFamily="50" charset="-128"/>
            </a:endParaRPr>
          </a:p>
          <a:p>
            <a:r>
              <a:rPr lang="en-US" altLang="ja-JP" sz="2800" b="1" dirty="0">
                <a:latin typeface="メイリオ" panose="020B0604030504040204" pitchFamily="50" charset="-128"/>
                <a:ea typeface="メイリオ" panose="020B0604030504040204" pitchFamily="50" charset="-128"/>
              </a:rPr>
              <a:t>   </a:t>
            </a:r>
            <a:r>
              <a:rPr lang="ja-JP" altLang="en-US" sz="2800" b="1" dirty="0">
                <a:latin typeface="メイリオ" panose="020B0604030504040204" pitchFamily="50" charset="-128"/>
                <a:ea typeface="メイリオ" panose="020B0604030504040204" pitchFamily="50" charset="-128"/>
              </a:rPr>
              <a:t>立体的な形状を提示する技術は少ない</a:t>
            </a:r>
          </a:p>
        </p:txBody>
      </p:sp>
      <p:sp>
        <p:nvSpPr>
          <p:cNvPr id="15" name="テキスト ボックス 14">
            <a:extLst>
              <a:ext uri="{FF2B5EF4-FFF2-40B4-BE49-F238E27FC236}">
                <a16:creationId xmlns:a16="http://schemas.microsoft.com/office/drawing/2014/main" id="{5768D5A7-3738-FA42-68AF-C4241FC22898}"/>
              </a:ext>
            </a:extLst>
          </p:cNvPr>
          <p:cNvSpPr txBox="1"/>
          <p:nvPr/>
        </p:nvSpPr>
        <p:spPr>
          <a:xfrm>
            <a:off x="1331050" y="1507899"/>
            <a:ext cx="8631803" cy="1098378"/>
          </a:xfrm>
          <a:prstGeom prst="rect">
            <a:avLst/>
          </a:prstGeom>
          <a:noFill/>
        </p:spPr>
        <p:txBody>
          <a:bodyPr wrap="square">
            <a:spAutoFit/>
          </a:bodyPr>
          <a:lstStyle/>
          <a:p>
            <a:pPr>
              <a:lnSpc>
                <a:spcPct val="120000"/>
              </a:lnSpc>
            </a:pPr>
            <a:r>
              <a:rPr kumimoji="1" lang="ja-JP" altLang="en-US" sz="2800" b="1" dirty="0">
                <a:solidFill>
                  <a:schemeClr val="bg1"/>
                </a:solidFill>
                <a:latin typeface="メイリオ" panose="020B0604030504040204" pitchFamily="50" charset="-128"/>
                <a:ea typeface="メイリオ" panose="020B0604030504040204" pitchFamily="50" charset="-128"/>
              </a:rPr>
              <a:t>触覚提示機能の組み込み</a:t>
            </a:r>
            <a:endParaRPr kumimoji="1" lang="en-US" altLang="ja-JP" sz="2800" b="1" dirty="0">
              <a:solidFill>
                <a:schemeClr val="bg1"/>
              </a:solidFill>
              <a:latin typeface="メイリオ" panose="020B0604030504040204" pitchFamily="50" charset="-128"/>
              <a:ea typeface="メイリオ" panose="020B0604030504040204" pitchFamily="50" charset="-128"/>
            </a:endParaRPr>
          </a:p>
          <a:p>
            <a:pPr lvl="1">
              <a:lnSpc>
                <a:spcPct val="120000"/>
              </a:lnSpc>
            </a:pPr>
            <a:r>
              <a:rPr kumimoji="1" lang="ja-JP" altLang="en-US" sz="2800" dirty="0">
                <a:solidFill>
                  <a:schemeClr val="bg1"/>
                </a:solidFill>
                <a:latin typeface="メイリオ" panose="020B0604030504040204" pitchFamily="50" charset="-128"/>
                <a:ea typeface="メイリオ" panose="020B0604030504040204" pitchFamily="50" charset="-128"/>
              </a:rPr>
              <a:t>視覚情報の補強</a:t>
            </a:r>
            <a:r>
              <a:rPr kumimoji="1" lang="en-US" altLang="ja-JP" sz="2800" dirty="0">
                <a:solidFill>
                  <a:schemeClr val="bg1"/>
                </a:solidFill>
                <a:latin typeface="メイリオ" panose="020B0604030504040204" pitchFamily="50" charset="-128"/>
                <a:ea typeface="メイリオ" panose="020B0604030504040204" pitchFamily="50" charset="-128"/>
              </a:rPr>
              <a:t>, </a:t>
            </a:r>
            <a:r>
              <a:rPr kumimoji="1" lang="ja-JP" altLang="en-US" sz="2800" dirty="0">
                <a:solidFill>
                  <a:schemeClr val="bg1"/>
                </a:solidFill>
                <a:latin typeface="メイリオ" panose="020B0604030504040204" pitchFamily="50" charset="-128"/>
                <a:ea typeface="メイリオ" panose="020B0604030504040204" pitchFamily="50" charset="-128"/>
              </a:rPr>
              <a:t>入力確認</a:t>
            </a:r>
            <a:r>
              <a:rPr kumimoji="1" lang="en-US" altLang="ja-JP" sz="2800" dirty="0">
                <a:solidFill>
                  <a:schemeClr val="bg1"/>
                </a:solidFill>
                <a:latin typeface="メイリオ" panose="020B0604030504040204" pitchFamily="50" charset="-128"/>
                <a:ea typeface="メイリオ" panose="020B0604030504040204" pitchFamily="50" charset="-128"/>
              </a:rPr>
              <a:t>,</a:t>
            </a:r>
            <a:r>
              <a:rPr kumimoji="1" lang="ja-JP" altLang="en-US" sz="2800" dirty="0">
                <a:solidFill>
                  <a:schemeClr val="bg1"/>
                </a:solidFill>
                <a:latin typeface="メイリオ" panose="020B0604030504040204" pitchFamily="50" charset="-128"/>
                <a:ea typeface="メイリオ" panose="020B0604030504040204" pitchFamily="50" charset="-128"/>
              </a:rPr>
              <a:t> アラート通知</a:t>
            </a:r>
            <a:endParaRPr kumimoji="1" lang="en-US" altLang="ja-JP" sz="2800" dirty="0">
              <a:solidFill>
                <a:schemeClr val="bg1"/>
              </a:solidFill>
              <a:latin typeface="メイリオ" panose="020B0604030504040204" pitchFamily="50" charset="-128"/>
              <a:ea typeface="メイリオ" panose="020B0604030504040204" pitchFamily="50" charset="-128"/>
            </a:endParaRPr>
          </a:p>
        </p:txBody>
      </p:sp>
      <p:pic>
        <p:nvPicPr>
          <p:cNvPr id="11" name="Picture 4">
            <a:extLst>
              <a:ext uri="{FF2B5EF4-FFF2-40B4-BE49-F238E27FC236}">
                <a16:creationId xmlns:a16="http://schemas.microsoft.com/office/drawing/2014/main" id="{54E63CA4-7AC3-8534-A4F0-296024DD3A88}"/>
              </a:ext>
            </a:extLst>
          </p:cNvPr>
          <p:cNvPicPr/>
          <p:nvPr/>
        </p:nvPicPr>
        <p:blipFill rotWithShape="1">
          <a:blip r:embed="rId5">
            <a:extLst>
              <a:ext uri="{28A0092B-C50C-407E-A947-70E740481C1C}">
                <a14:useLocalDpi xmlns:a14="http://schemas.microsoft.com/office/drawing/2010/main" val="0"/>
              </a:ext>
            </a:extLst>
          </a:blip>
          <a:srcRect l="3475" r="8203"/>
          <a:stretch/>
        </p:blipFill>
        <p:spPr bwMode="auto">
          <a:xfrm>
            <a:off x="4900485" y="2859752"/>
            <a:ext cx="2764006" cy="2158468"/>
          </a:xfrm>
          <a:prstGeom prst="roundRect">
            <a:avLst/>
          </a:prstGeom>
          <a:noFill/>
          <a:extLst>
            <a:ext uri="{909E8E84-426E-40DD-AFC4-6F175D3DCCD1}">
              <a14:hiddenFill xmlns:a14="http://schemas.microsoft.com/office/drawing/2010/main">
                <a:solidFill>
                  <a:srgbClr val="FFFFFF"/>
                </a:solidFill>
              </a14:hiddenFill>
            </a:ext>
          </a:extLst>
        </p:spPr>
      </p:pic>
      <p:sp>
        <p:nvSpPr>
          <p:cNvPr id="12" name="スライド番号プレースホルダー 11">
            <a:extLst>
              <a:ext uri="{FF2B5EF4-FFF2-40B4-BE49-F238E27FC236}">
                <a16:creationId xmlns:a16="http://schemas.microsoft.com/office/drawing/2014/main" id="{68095D30-6B5B-4251-5A49-0185308A04FC}"/>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3</a:t>
            </a:fld>
            <a:endParaRPr kumimoji="1" lang="ja-JP" altLang="en-US">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400971"/>
      </p:ext>
    </p:extLst>
  </p:cSld>
  <p:clrMapOvr>
    <a:masterClrMapping/>
  </p:clrMapOvr>
  <mc:AlternateContent xmlns:mc="http://schemas.openxmlformats.org/markup-compatibility/2006" xmlns:p14="http://schemas.microsoft.com/office/powerpoint/2010/main">
    <mc:Choice Requires="p14">
      <p:transition spd="slow" p14:dur="2000" advTm="46845"/>
    </mc:Choice>
    <mc:Fallback xmlns="">
      <p:transition spd="slow" advTm="468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ist335">
            <a:hlinkClick r:id="" action="ppaction://media"/>
            <a:extLst>
              <a:ext uri="{FF2B5EF4-FFF2-40B4-BE49-F238E27FC236}">
                <a16:creationId xmlns:a16="http://schemas.microsoft.com/office/drawing/2014/main" id="{E7A85328-E396-41E2-1572-FF72C187AE70}"/>
              </a:ext>
            </a:extLst>
          </p:cNvPr>
          <p:cNvPicPr>
            <a:picLocks noChangeAspect="1"/>
          </p:cNvPicPr>
          <p:nvPr>
            <a:videoFile r:link="rId1"/>
            <p:extLst>
              <p:ext uri="{DAA4B4D4-6D71-4841-9C94-3DE7FCFB9230}">
                <p14:media xmlns:p14="http://schemas.microsoft.com/office/powerpoint/2010/main" r:embed="rId2">
                  <p14:trim st="93094" end="145572.1222"/>
                </p14:media>
              </p:ext>
            </p:extLst>
          </p:nvPr>
        </p:nvPicPr>
        <p:blipFill>
          <a:blip r:embed="rId4"/>
          <a:stretch>
            <a:fillRect/>
          </a:stretch>
        </p:blipFill>
        <p:spPr>
          <a:xfrm>
            <a:off x="769143" y="432643"/>
            <a:ext cx="10653714" cy="5992714"/>
          </a:xfrm>
          <a:prstGeom prst="rect">
            <a:avLst/>
          </a:prstGeom>
        </p:spPr>
      </p:pic>
    </p:spTree>
    <p:extLst>
      <p:ext uri="{BB962C8B-B14F-4D97-AF65-F5344CB8AC3E}">
        <p14:creationId xmlns:p14="http://schemas.microsoft.com/office/powerpoint/2010/main" val="240188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3DDAA-1FE6-5ADB-A9A0-EB72D341758B}"/>
              </a:ext>
            </a:extLst>
          </p:cNvPr>
          <p:cNvSpPr>
            <a:spLocks noGrp="1"/>
          </p:cNvSpPr>
          <p:nvPr>
            <p:ph type="title"/>
          </p:nvPr>
        </p:nvSpPr>
        <p:spPr/>
        <p:txBody>
          <a:bodyPr/>
          <a:lstStyle/>
          <a:p>
            <a:r>
              <a:rPr kumimoji="1" lang="ja-JP" altLang="en-US" b="1" dirty="0">
                <a:solidFill>
                  <a:schemeClr val="bg1"/>
                </a:solidFill>
                <a:latin typeface="メイリオ" panose="020B0604030504040204" pitchFamily="50" charset="-128"/>
                <a:ea typeface="メイリオ" panose="020B0604030504040204" pitchFamily="50" charset="-128"/>
              </a:rPr>
              <a:t>ピンアレイとハンドヘルドデバイス</a:t>
            </a:r>
            <a:r>
              <a:rPr kumimoji="1" lang="en-US" altLang="ja-JP" b="1" dirty="0">
                <a:solidFill>
                  <a:schemeClr val="bg1"/>
                </a:solidFill>
                <a:latin typeface="メイリオ" panose="020B0604030504040204" pitchFamily="50" charset="-128"/>
                <a:ea typeface="メイリオ" panose="020B0604030504040204" pitchFamily="50" charset="-128"/>
              </a:rPr>
              <a:t>	</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156BFAA-A7C4-3F26-4ABF-C6457564A8D7}"/>
              </a:ext>
            </a:extLst>
          </p:cNvPr>
          <p:cNvPicPr>
            <a:picLocks noChangeAspect="1"/>
          </p:cNvPicPr>
          <p:nvPr/>
        </p:nvPicPr>
        <p:blipFill>
          <a:blip r:embed="rId3"/>
          <a:srcRect t="9952" b="12032"/>
          <a:stretch/>
        </p:blipFill>
        <p:spPr>
          <a:xfrm>
            <a:off x="757052" y="1757159"/>
            <a:ext cx="4201836" cy="2808482"/>
          </a:xfrm>
          <a:prstGeom prst="roundRect">
            <a:avLst/>
          </a:prstGeom>
        </p:spPr>
      </p:pic>
      <p:sp>
        <p:nvSpPr>
          <p:cNvPr id="5" name="テキスト ボックス 4">
            <a:extLst>
              <a:ext uri="{FF2B5EF4-FFF2-40B4-BE49-F238E27FC236}">
                <a16:creationId xmlns:a16="http://schemas.microsoft.com/office/drawing/2014/main" id="{580A7A99-A999-0BE9-5361-029751AB186F}"/>
              </a:ext>
            </a:extLst>
          </p:cNvPr>
          <p:cNvSpPr txBox="1">
            <a:spLocks/>
          </p:cNvSpPr>
          <p:nvPr/>
        </p:nvSpPr>
        <p:spPr>
          <a:xfrm>
            <a:off x="338118" y="4612780"/>
            <a:ext cx="4620770" cy="461665"/>
          </a:xfrm>
          <a:prstGeom prst="rect">
            <a:avLst/>
          </a:prstGeom>
          <a:noFill/>
        </p:spPr>
        <p:txBody>
          <a:bodyPr wrap="square" rtlCol="0">
            <a:spAutoFit/>
          </a:bodyPr>
          <a:lstStyle/>
          <a:p>
            <a:pPr algn="ctr"/>
            <a:r>
              <a:rPr kumimoji="1" lang="en-US" altLang="ja-JP" sz="2400" dirty="0">
                <a:solidFill>
                  <a:schemeClr val="bg1"/>
                </a:solidFill>
                <a:latin typeface="メイリオ" panose="020B0604030504040204" pitchFamily="50" charset="-128"/>
                <a:ea typeface="メイリオ" panose="020B0604030504040204" pitchFamily="50" charset="-128"/>
              </a:rPr>
              <a:t>Hedgehog[7]</a:t>
            </a:r>
            <a:endParaRPr kumimoji="1" lang="ja-JP" altLang="en-US" sz="2400" dirty="0">
              <a:solidFill>
                <a:schemeClr val="bg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DEADF817-8581-F011-4CC0-8DCDEAD765CF}"/>
              </a:ext>
            </a:extLst>
          </p:cNvPr>
          <p:cNvPicPr>
            <a:picLocks noChangeAspect="1"/>
          </p:cNvPicPr>
          <p:nvPr/>
        </p:nvPicPr>
        <p:blipFill>
          <a:blip r:embed="rId4"/>
          <a:stretch>
            <a:fillRect/>
          </a:stretch>
        </p:blipFill>
        <p:spPr>
          <a:xfrm>
            <a:off x="5538416" y="1754804"/>
            <a:ext cx="2274475" cy="2808482"/>
          </a:xfrm>
          <a:prstGeom prst="roundRect">
            <a:avLst/>
          </a:prstGeom>
        </p:spPr>
      </p:pic>
      <p:sp>
        <p:nvSpPr>
          <p:cNvPr id="8" name="テキスト ボックス 7">
            <a:extLst>
              <a:ext uri="{FF2B5EF4-FFF2-40B4-BE49-F238E27FC236}">
                <a16:creationId xmlns:a16="http://schemas.microsoft.com/office/drawing/2014/main" id="{ADCDB6CD-5C7F-3692-CAAB-1F8D055E30DD}"/>
              </a:ext>
            </a:extLst>
          </p:cNvPr>
          <p:cNvSpPr txBox="1">
            <a:spLocks/>
          </p:cNvSpPr>
          <p:nvPr/>
        </p:nvSpPr>
        <p:spPr>
          <a:xfrm>
            <a:off x="4365268" y="4610425"/>
            <a:ext cx="4620770" cy="461665"/>
          </a:xfrm>
          <a:prstGeom prst="rect">
            <a:avLst/>
          </a:prstGeom>
          <a:noFill/>
        </p:spPr>
        <p:txBody>
          <a:bodyPr wrap="square" rtlCol="0">
            <a:spAutoFit/>
          </a:bodyPr>
          <a:lstStyle/>
          <a:p>
            <a:pPr algn="ctr"/>
            <a:r>
              <a:rPr kumimoji="1" lang="en-US" altLang="ja-JP" sz="2400" dirty="0">
                <a:solidFill>
                  <a:schemeClr val="bg1"/>
                </a:solidFill>
                <a:latin typeface="メイリオ" panose="020B0604030504040204" pitchFamily="50" charset="-128"/>
                <a:ea typeface="メイリオ" panose="020B0604030504040204" pitchFamily="50" charset="-128"/>
              </a:rPr>
              <a:t>HaptiVec[8]</a:t>
            </a:r>
            <a:endParaRPr kumimoji="1" lang="ja-JP" altLang="en-US" sz="2400" dirty="0">
              <a:solidFill>
                <a:schemeClr val="bg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CBB27F0-BFAB-FF9A-23AC-FD739B11AF99}"/>
              </a:ext>
            </a:extLst>
          </p:cNvPr>
          <p:cNvSpPr txBox="1"/>
          <p:nvPr/>
        </p:nvSpPr>
        <p:spPr>
          <a:xfrm>
            <a:off x="838200" y="5155217"/>
            <a:ext cx="11888486" cy="1249573"/>
          </a:xfrm>
          <a:prstGeom prst="rect">
            <a:avLst/>
          </a:prstGeom>
          <a:noFill/>
        </p:spPr>
        <p:txBody>
          <a:bodyPr wrap="square">
            <a:spAutoFit/>
          </a:bodyPr>
          <a:lstStyle/>
          <a:p>
            <a:pPr>
              <a:lnSpc>
                <a:spcPct val="120000"/>
              </a:lnSpc>
            </a:pPr>
            <a:r>
              <a:rPr kumimoji="1" lang="ja-JP" altLang="en-US" sz="3200" dirty="0">
                <a:solidFill>
                  <a:schemeClr val="bg1"/>
                </a:solidFill>
                <a:latin typeface="メイリオ" panose="020B0604030504040204" pitchFamily="50" charset="-128"/>
                <a:ea typeface="メイリオ" panose="020B0604030504040204" pitchFamily="50" charset="-128"/>
              </a:rPr>
              <a:t>小型化のため</a:t>
            </a:r>
            <a:r>
              <a:rPr lang="ja-JP" altLang="en-US" sz="3200" dirty="0">
                <a:solidFill>
                  <a:schemeClr val="bg1"/>
                </a:solidFill>
                <a:latin typeface="メイリオ" panose="020B0604030504040204" pitchFamily="50" charset="-128"/>
                <a:ea typeface="メイリオ" panose="020B0604030504040204" pitchFamily="50" charset="-128"/>
              </a:rPr>
              <a:t>ソレノイドアクチュエータ</a:t>
            </a:r>
            <a:r>
              <a:rPr kumimoji="1" lang="ja-JP" altLang="en-US" sz="3200" dirty="0">
                <a:solidFill>
                  <a:schemeClr val="bg1"/>
                </a:solidFill>
                <a:latin typeface="メイリオ" panose="020B0604030504040204" pitchFamily="50" charset="-128"/>
                <a:ea typeface="メイリオ" panose="020B0604030504040204" pitchFamily="50" charset="-128"/>
              </a:rPr>
              <a:t>が多く使用される</a:t>
            </a:r>
            <a:endParaRPr kumimoji="1" lang="en-US" altLang="ja-JP" sz="3200" dirty="0">
              <a:solidFill>
                <a:schemeClr val="bg1"/>
              </a:solidFill>
              <a:latin typeface="メイリオ" panose="020B0604030504040204" pitchFamily="50" charset="-128"/>
              <a:ea typeface="メイリオ" panose="020B0604030504040204" pitchFamily="50" charset="-128"/>
            </a:endParaRPr>
          </a:p>
          <a:p>
            <a:pPr>
              <a:lnSpc>
                <a:spcPct val="120000"/>
              </a:lnSpc>
            </a:pPr>
            <a:r>
              <a:rPr kumimoji="1" lang="ja-JP" altLang="en-US" sz="3200" dirty="0">
                <a:solidFill>
                  <a:schemeClr val="bg1"/>
                </a:solidFill>
                <a:latin typeface="メイリオ" panose="020B0604030504040204" pitchFamily="50" charset="-128"/>
                <a:ea typeface="メイリオ" panose="020B0604030504040204" pitchFamily="50" charset="-128"/>
              </a:rPr>
              <a:t>→ </a:t>
            </a:r>
            <a:r>
              <a:rPr lang="ja-JP" altLang="en-US" sz="3200" b="1" dirty="0">
                <a:solidFill>
                  <a:schemeClr val="bg1"/>
                </a:solidFill>
                <a:latin typeface="メイリオ" panose="020B0604030504040204" pitchFamily="50" charset="-128"/>
                <a:ea typeface="メイリオ" panose="020B0604030504040204" pitchFamily="50" charset="-128"/>
              </a:rPr>
              <a:t>形状を提示することが難しい</a:t>
            </a:r>
            <a:endParaRPr kumimoji="1" lang="en-US" altLang="ja-JP" sz="3200" b="1" dirty="0">
              <a:solidFill>
                <a:schemeClr val="bg1"/>
              </a:solidFill>
              <a:latin typeface="メイリオ" panose="020B0604030504040204" pitchFamily="50" charset="-128"/>
              <a:ea typeface="メイリオ" panose="020B0604030504040204" pitchFamily="50" charset="-128"/>
            </a:endParaRPr>
          </a:p>
        </p:txBody>
      </p:sp>
      <p:pic>
        <p:nvPicPr>
          <p:cNvPr id="3" name="Picture 4" descr="uxcell DCソレノイドバルブ 電磁石 オープンフレームソレノイド 引くタイプ アクチュエータ 電動 DC 4.5V 0.75A 4m 29gf  | uxcell japan">
            <a:extLst>
              <a:ext uri="{FF2B5EF4-FFF2-40B4-BE49-F238E27FC236}">
                <a16:creationId xmlns:a16="http://schemas.microsoft.com/office/drawing/2014/main" id="{3226DCD0-9FAC-01B1-23A5-38A12576FB34}"/>
              </a:ext>
            </a:extLst>
          </p:cNvPr>
          <p:cNvPicPr/>
          <p:nvPr/>
        </p:nvPicPr>
        <p:blipFill rotWithShape="1">
          <a:blip r:embed="rId5">
            <a:extLst>
              <a:ext uri="{28A0092B-C50C-407E-A947-70E740481C1C}">
                <a14:useLocalDpi xmlns:a14="http://schemas.microsoft.com/office/drawing/2010/main" val="0"/>
              </a:ext>
            </a:extLst>
          </a:blip>
          <a:srcRect l="14172" t="29447" r="20362"/>
          <a:stretch/>
        </p:blipFill>
        <p:spPr bwMode="auto">
          <a:xfrm>
            <a:off x="8683635" y="1745994"/>
            <a:ext cx="2593965" cy="2808482"/>
          </a:xfrm>
          <a:prstGeom prst="round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84AD5005-A7EB-068D-5A54-E2EFAC3259DA}"/>
              </a:ext>
            </a:extLst>
          </p:cNvPr>
          <p:cNvSpPr txBox="1">
            <a:spLocks/>
          </p:cNvSpPr>
          <p:nvPr/>
        </p:nvSpPr>
        <p:spPr>
          <a:xfrm>
            <a:off x="7670232" y="4624014"/>
            <a:ext cx="4620770" cy="461665"/>
          </a:xfrm>
          <a:prstGeom prst="rect">
            <a:avLst/>
          </a:prstGeom>
          <a:noFill/>
        </p:spPr>
        <p:txBody>
          <a:bodyPr wrap="square" rtlCol="0">
            <a:spAutoFit/>
          </a:bodyPr>
          <a:lstStyle/>
          <a:p>
            <a:pPr algn="ctr"/>
            <a:r>
              <a:rPr kumimoji="1" lang="ja-JP" altLang="en-US" sz="2400" dirty="0">
                <a:solidFill>
                  <a:schemeClr val="bg1"/>
                </a:solidFill>
                <a:latin typeface="メイリオ" panose="020B0604030504040204" pitchFamily="50" charset="-128"/>
                <a:ea typeface="メイリオ" panose="020B0604030504040204" pitchFamily="50" charset="-128"/>
              </a:rPr>
              <a:t>ソレノイドアクチュエータ</a:t>
            </a:r>
          </a:p>
        </p:txBody>
      </p:sp>
      <p:sp>
        <p:nvSpPr>
          <p:cNvPr id="9" name="スライド番号プレースホルダー 8">
            <a:extLst>
              <a:ext uri="{FF2B5EF4-FFF2-40B4-BE49-F238E27FC236}">
                <a16:creationId xmlns:a16="http://schemas.microsoft.com/office/drawing/2014/main" id="{70EE76F4-F748-C294-CB6E-F0F5A4D23443}"/>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5</a:t>
            </a:fld>
            <a:endParaRPr kumimoji="1" lang="ja-JP" altLang="en-US">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7508247"/>
      </p:ext>
    </p:extLst>
  </p:cSld>
  <p:clrMapOvr>
    <a:masterClrMapping/>
  </p:clrMapOvr>
  <mc:AlternateContent xmlns:mc="http://schemas.openxmlformats.org/markup-compatibility/2006" xmlns:p14="http://schemas.microsoft.com/office/powerpoint/2010/main">
    <mc:Choice Requires="p14">
      <p:transition spd="slow" p14:dur="2000" advTm="19140"/>
    </mc:Choice>
    <mc:Fallback xmlns="">
      <p:transition spd="slow" advTm="1914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EB016E-9A77-4567-390A-8DB3360A40AA}"/>
              </a:ext>
            </a:extLst>
          </p:cNvPr>
          <p:cNvSpPr>
            <a:spLocks noGrp="1"/>
          </p:cNvSpPr>
          <p:nvPr>
            <p:ph type="title"/>
          </p:nvPr>
        </p:nvSpPr>
        <p:spPr>
          <a:xfrm>
            <a:off x="606707" y="487900"/>
            <a:ext cx="10515600" cy="1325563"/>
          </a:xfrm>
        </p:spPr>
        <p:txBody>
          <a:bodyPr>
            <a:normAutofit fontScale="90000"/>
          </a:bodyPr>
          <a:lstStyle/>
          <a:p>
            <a:pPr>
              <a:lnSpc>
                <a:spcPct val="120000"/>
              </a:lnSpc>
            </a:pPr>
            <a:r>
              <a:rPr lang="ja-JP" altLang="en-US" sz="4000" b="1" u="sng" dirty="0">
                <a:solidFill>
                  <a:schemeClr val="bg1"/>
                </a:solidFill>
                <a:latin typeface="メイリオ" panose="020B0604030504040204" pitchFamily="50" charset="-128"/>
                <a:ea typeface="メイリオ" panose="020B0604030504040204" pitchFamily="50" charset="-128"/>
              </a:rPr>
              <a:t>形状を提示可能な</a:t>
            </a:r>
            <a:br>
              <a:rPr lang="en-US" altLang="ja-JP" sz="4000" b="1" u="sng" dirty="0">
                <a:solidFill>
                  <a:schemeClr val="bg1"/>
                </a:solidFill>
                <a:latin typeface="メイリオ" panose="020B0604030504040204" pitchFamily="50" charset="-128"/>
                <a:ea typeface="メイリオ" panose="020B0604030504040204" pitchFamily="50" charset="-128"/>
              </a:rPr>
            </a:br>
            <a:r>
              <a:rPr lang="ja-JP" altLang="en-US" sz="4000" b="1" u="sng" dirty="0">
                <a:solidFill>
                  <a:schemeClr val="bg1"/>
                </a:solidFill>
                <a:latin typeface="メイリオ" panose="020B0604030504040204" pitchFamily="50" charset="-128"/>
                <a:ea typeface="メイリオ" panose="020B0604030504040204" pitchFamily="50" charset="-128"/>
              </a:rPr>
              <a:t>ハンドヘルドピンアレイデバイス</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4" name="コンテンツ プレースホルダー 3">
            <a:extLst>
              <a:ext uri="{FF2B5EF4-FFF2-40B4-BE49-F238E27FC236}">
                <a16:creationId xmlns:a16="http://schemas.microsoft.com/office/drawing/2014/main" id="{4A81B672-6A40-3277-777C-C6C517D72C7F}"/>
              </a:ext>
            </a:extLst>
          </p:cNvPr>
          <p:cNvSpPr txBox="1">
            <a:spLocks noGrp="1"/>
          </p:cNvSpPr>
          <p:nvPr>
            <p:ph idx="1"/>
          </p:nvPr>
        </p:nvSpPr>
        <p:spPr>
          <a:xfrm>
            <a:off x="726811" y="2138946"/>
            <a:ext cx="5719916" cy="3259931"/>
          </a:xfrm>
          <a:prstGeom prst="rect">
            <a:avLst/>
          </a:prstGeom>
          <a:noFill/>
        </p:spPr>
        <p:txBody>
          <a:bodyPr wrap="square" rtlCol="0">
            <a:spAutoFit/>
          </a:bodyPr>
          <a:lstStyle/>
          <a:p>
            <a:pPr marL="0" indent="0">
              <a:lnSpc>
                <a:spcPct val="120000"/>
              </a:lnSpc>
              <a:buNone/>
            </a:pPr>
            <a:r>
              <a:rPr lang="ja-JP" altLang="en-US" b="1" dirty="0">
                <a:solidFill>
                  <a:schemeClr val="bg1"/>
                </a:solidFill>
                <a:latin typeface="メイリオ" panose="020B0604030504040204" pitchFamily="50" charset="-128"/>
                <a:ea typeface="メイリオ" panose="020B0604030504040204" pitchFamily="50" charset="-128"/>
              </a:rPr>
              <a:t>設計</a:t>
            </a:r>
            <a:endParaRPr lang="en-US" altLang="ja-JP" b="1" dirty="0">
              <a:solidFill>
                <a:schemeClr val="bg1"/>
              </a:solidFill>
              <a:latin typeface="メイリオ" panose="020B0604030504040204" pitchFamily="50" charset="-128"/>
              <a:ea typeface="メイリオ" panose="020B0604030504040204" pitchFamily="50" charset="-128"/>
            </a:endParaRPr>
          </a:p>
          <a:p>
            <a:pPr>
              <a:lnSpc>
                <a:spcPct val="120000"/>
              </a:lnSpc>
            </a:pPr>
            <a:r>
              <a:rPr lang="ja-JP" altLang="en-US" sz="2400" dirty="0">
                <a:solidFill>
                  <a:schemeClr val="bg1"/>
                </a:solidFill>
                <a:latin typeface="メイリオ" panose="020B0604030504040204" pitchFamily="50" charset="-128"/>
                <a:ea typeface="メイリオ" panose="020B0604030504040204" pitchFamily="50" charset="-128"/>
              </a:rPr>
              <a:t>長さを調整できる小型アクチュエーターを球体の全面に搭載</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20000"/>
              </a:lnSpc>
              <a:buNone/>
            </a:pPr>
            <a:r>
              <a:rPr lang="ja-JP" altLang="en-US" b="1" dirty="0">
                <a:solidFill>
                  <a:schemeClr val="bg1"/>
                </a:solidFill>
                <a:latin typeface="メイリオ" panose="020B0604030504040204" pitchFamily="50" charset="-128"/>
                <a:ea typeface="メイリオ" panose="020B0604030504040204" pitchFamily="50" charset="-128"/>
              </a:rPr>
              <a:t>目的</a:t>
            </a:r>
            <a:endParaRPr lang="en-US" altLang="ja-JP" b="1" dirty="0">
              <a:solidFill>
                <a:schemeClr val="bg1"/>
              </a:solidFill>
              <a:latin typeface="メイリオ" panose="020B0604030504040204" pitchFamily="50" charset="-128"/>
              <a:ea typeface="メイリオ" panose="020B0604030504040204" pitchFamily="50" charset="-128"/>
            </a:endParaRPr>
          </a:p>
          <a:p>
            <a:pPr>
              <a:lnSpc>
                <a:spcPct val="120000"/>
              </a:lnSpc>
            </a:pPr>
            <a:r>
              <a:rPr kumimoji="1" lang="ja-JP" altLang="en-US" sz="2400" dirty="0">
                <a:solidFill>
                  <a:schemeClr val="bg1"/>
                </a:solidFill>
                <a:latin typeface="メイリオ" panose="020B0604030504040204" pitchFamily="50" charset="-128"/>
                <a:ea typeface="メイリオ" panose="020B0604030504040204" pitchFamily="50" charset="-128"/>
              </a:rPr>
              <a:t>ユーザーの両手全体に全周囲への方向提示と形状変化を用いた触覚提示</a:t>
            </a:r>
            <a:endParaRPr kumimoji="1" lang="en-US" altLang="ja-JP" sz="2400" dirty="0">
              <a:solidFill>
                <a:schemeClr val="bg1"/>
              </a:solidFill>
              <a:latin typeface="メイリオ" panose="020B0604030504040204" pitchFamily="50" charset="-128"/>
              <a:ea typeface="メイリオ" panose="020B0604030504040204" pitchFamily="50" charset="-128"/>
            </a:endParaRPr>
          </a:p>
        </p:txBody>
      </p:sp>
      <p:pic>
        <p:nvPicPr>
          <p:cNvPr id="5" name="Picture 4">
            <a:extLst>
              <a:ext uri="{FF2B5EF4-FFF2-40B4-BE49-F238E27FC236}">
                <a16:creationId xmlns:a16="http://schemas.microsoft.com/office/drawing/2014/main" id="{A84926C1-6A32-B284-5B73-FB4B9B18D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621" y="1965991"/>
            <a:ext cx="5447070" cy="4085303"/>
          </a:xfrm>
          <a:prstGeom prst="flowChartAlternateProcess">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2B01D41F-0BC1-529C-0BF3-0B5DABF8BE29}"/>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6</a:t>
            </a:fld>
            <a:endParaRPr kumimoji="1" lang="ja-JP" altLang="en-US">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4267164"/>
      </p:ext>
    </p:extLst>
  </p:cSld>
  <p:clrMapOvr>
    <a:masterClrMapping/>
  </p:clrMapOvr>
  <mc:AlternateContent xmlns:mc="http://schemas.openxmlformats.org/markup-compatibility/2006" xmlns:p14="http://schemas.microsoft.com/office/powerpoint/2010/main">
    <mc:Choice Requires="p14">
      <p:transition spd="slow" p14:dur="2000" advTm="25012"/>
    </mc:Choice>
    <mc:Fallback xmlns="">
      <p:transition spd="slow" advTm="250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A0FA2A0-52F1-0982-7D03-68CBB8480D65}"/>
              </a:ext>
            </a:extLst>
          </p:cNvPr>
          <p:cNvSpPr>
            <a:spLocks noGrp="1"/>
          </p:cNvSpPr>
          <p:nvPr>
            <p:ph type="title"/>
          </p:nvPr>
        </p:nvSpPr>
        <p:spPr>
          <a:xfrm>
            <a:off x="208936" y="99654"/>
            <a:ext cx="10515600" cy="1325563"/>
          </a:xfrm>
        </p:spPr>
        <p:txBody>
          <a:bodyPr/>
          <a:lstStyle/>
          <a:p>
            <a:r>
              <a:rPr kumimoji="1" lang="ja-JP" altLang="en-US" b="1" dirty="0">
                <a:solidFill>
                  <a:schemeClr val="bg1"/>
                </a:solidFill>
              </a:rPr>
              <a:t>デモ動画</a:t>
            </a:r>
          </a:p>
        </p:txBody>
      </p:sp>
      <p:pic>
        <p:nvPicPr>
          <p:cNvPr id="5" name="IMG_3185">
            <a:hlinkClick r:id="" action="ppaction://media"/>
            <a:extLst>
              <a:ext uri="{FF2B5EF4-FFF2-40B4-BE49-F238E27FC236}">
                <a16:creationId xmlns:a16="http://schemas.microsoft.com/office/drawing/2014/main" id="{32526F24-F21C-0B63-156C-A9D1507788AA}"/>
              </a:ext>
            </a:extLst>
          </p:cNvPr>
          <p:cNvPicPr>
            <a:picLocks noChangeAspect="1"/>
          </p:cNvPicPr>
          <p:nvPr>
            <a:videoFile r:link="rId2"/>
            <p:extLst>
              <p:ext uri="{DAA4B4D4-6D71-4841-9C94-3DE7FCFB9230}">
                <p14:media xmlns:p14="http://schemas.microsoft.com/office/powerpoint/2010/main" r:embed="rId3">
                  <p14:trim st="1082"/>
                </p14:media>
              </p:ext>
            </p:extLst>
          </p:nvPr>
        </p:nvPicPr>
        <p:blipFill rotWithShape="1">
          <a:blip r:embed="rId6"/>
          <a:srcRect t="23991" b="25678"/>
          <a:stretch/>
        </p:blipFill>
        <p:spPr>
          <a:xfrm>
            <a:off x="3212229" y="290813"/>
            <a:ext cx="6914997" cy="6187336"/>
          </a:xfrm>
          <a:prstGeom prst="rect">
            <a:avLst/>
          </a:prstGeom>
        </p:spPr>
      </p:pic>
      <p:sp>
        <p:nvSpPr>
          <p:cNvPr id="6" name="スライド番号プレースホルダー 5">
            <a:extLst>
              <a:ext uri="{FF2B5EF4-FFF2-40B4-BE49-F238E27FC236}">
                <a16:creationId xmlns:a16="http://schemas.microsoft.com/office/drawing/2014/main" id="{B1CCCE17-C6DB-2A7A-2F77-E21873B23B0B}"/>
              </a:ext>
            </a:extLst>
          </p:cNvPr>
          <p:cNvSpPr>
            <a:spLocks noGrp="1"/>
          </p:cNvSpPr>
          <p:nvPr>
            <p:ph type="sldNum" sz="quarter" idx="12"/>
          </p:nvPr>
        </p:nvSpPr>
        <p:spPr/>
        <p:txBody>
          <a:bodyPr/>
          <a:lstStyle/>
          <a:p>
            <a:fld id="{5E4E8EB2-12DE-4B15-9F55-5E740E38F68D}" type="slidenum">
              <a:rPr kumimoji="1" lang="ja-JP" altLang="en-US" smtClean="0"/>
              <a:t>7</a:t>
            </a:fld>
            <a:endParaRPr kumimoji="1" lang="ja-JP" altLang="en-US"/>
          </a:p>
        </p:txBody>
      </p:sp>
    </p:spTree>
    <p:custDataLst>
      <p:tags r:id="rId1"/>
    </p:custDataLst>
    <p:extLst>
      <p:ext uri="{BB962C8B-B14F-4D97-AF65-F5344CB8AC3E}">
        <p14:creationId xmlns:p14="http://schemas.microsoft.com/office/powerpoint/2010/main" val="2822079265"/>
      </p:ext>
    </p:extLst>
  </p:cSld>
  <p:clrMapOvr>
    <a:masterClrMapping/>
  </p:clrMapOvr>
  <mc:AlternateContent xmlns:mc="http://schemas.openxmlformats.org/markup-compatibility/2006" xmlns:p14="http://schemas.microsoft.com/office/powerpoint/2010/main">
    <mc:Choice Requires="p14">
      <p:transition spd="slow" p14:dur="2000" advTm="6736"/>
    </mc:Choice>
    <mc:Fallback xmlns="">
      <p:transition spd="slow" advTm="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52439">
                <p:cTn id="12"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1959" objId="5"/>
        <p14:stopEvt time="5888"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49" name="グループ化 5148">
            <a:extLst>
              <a:ext uri="{FF2B5EF4-FFF2-40B4-BE49-F238E27FC236}">
                <a16:creationId xmlns:a16="http://schemas.microsoft.com/office/drawing/2014/main" id="{AC1B9E36-AE88-A0B6-E5B9-E701E7EFCF53}"/>
              </a:ext>
            </a:extLst>
          </p:cNvPr>
          <p:cNvGrpSpPr>
            <a:grpSpLocks/>
          </p:cNvGrpSpPr>
          <p:nvPr/>
        </p:nvGrpSpPr>
        <p:grpSpPr>
          <a:xfrm>
            <a:off x="3006806" y="736683"/>
            <a:ext cx="6586327" cy="6121317"/>
            <a:chOff x="-1" y="736683"/>
            <a:chExt cx="6586327" cy="6121317"/>
          </a:xfrm>
        </p:grpSpPr>
        <p:pic>
          <p:nvPicPr>
            <p:cNvPr id="42" name="図 41">
              <a:extLst>
                <a:ext uri="{FF2B5EF4-FFF2-40B4-BE49-F238E27FC236}">
                  <a16:creationId xmlns:a16="http://schemas.microsoft.com/office/drawing/2014/main" id="{2D394983-A5CE-E20C-D38C-CCECED85A0E4}"/>
                </a:ext>
              </a:extLst>
            </p:cNvPr>
            <p:cNvPicPr>
              <a:picLocks noChangeAspect="1"/>
            </p:cNvPicPr>
            <p:nvPr/>
          </p:nvPicPr>
          <p:blipFill>
            <a:blip r:embed="rId3">
              <a:duotone>
                <a:schemeClr val="bg2">
                  <a:shade val="45000"/>
                  <a:satMod val="135000"/>
                </a:schemeClr>
                <a:prstClr val="white"/>
              </a:duotone>
            </a:blip>
            <a:srcRect l="5744" b="3090"/>
            <a:stretch/>
          </p:blipFill>
          <p:spPr>
            <a:xfrm>
              <a:off x="-1" y="736683"/>
              <a:ext cx="6586327" cy="6121317"/>
            </a:xfrm>
            <a:prstGeom prst="rect">
              <a:avLst/>
            </a:prstGeom>
          </p:spPr>
        </p:pic>
        <p:sp>
          <p:nvSpPr>
            <p:cNvPr id="43" name="フローチャート: 結合子 42">
              <a:extLst>
                <a:ext uri="{FF2B5EF4-FFF2-40B4-BE49-F238E27FC236}">
                  <a16:creationId xmlns:a16="http://schemas.microsoft.com/office/drawing/2014/main" id="{328E78BF-E8F5-2411-A76C-D2C5B0D9D6D2}"/>
                </a:ext>
              </a:extLst>
            </p:cNvPr>
            <p:cNvSpPr>
              <a:spLocks/>
            </p:cNvSpPr>
            <p:nvPr/>
          </p:nvSpPr>
          <p:spPr>
            <a:xfrm>
              <a:off x="1357625" y="2235439"/>
              <a:ext cx="3496486" cy="3444345"/>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44" name="テキスト ボックス 43">
            <a:extLst>
              <a:ext uri="{FF2B5EF4-FFF2-40B4-BE49-F238E27FC236}">
                <a16:creationId xmlns:a16="http://schemas.microsoft.com/office/drawing/2014/main" id="{37D6DADA-11F2-4899-B5B1-C19D03B491A5}"/>
              </a:ext>
            </a:extLst>
          </p:cNvPr>
          <p:cNvSpPr txBox="1"/>
          <p:nvPr/>
        </p:nvSpPr>
        <p:spPr>
          <a:xfrm>
            <a:off x="8422567" y="324714"/>
            <a:ext cx="3948809"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直動アクチュエータ</a:t>
            </a:r>
            <a:r>
              <a:rPr lang="en-US" altLang="ja-JP" sz="2400" dirty="0">
                <a:latin typeface="メイリオ" panose="020B0604030504040204" pitchFamily="50" charset="-128"/>
                <a:ea typeface="メイリオ" panose="020B0604030504040204" pitchFamily="50" charset="-128"/>
              </a:rPr>
              <a:t>x80</a:t>
            </a:r>
            <a:endParaRPr kumimoji="1" lang="ja-JP" altLang="en-US" sz="2400" dirty="0">
              <a:latin typeface="メイリオ" panose="020B0604030504040204" pitchFamily="50" charset="-128"/>
              <a:ea typeface="メイリオ" panose="020B0604030504040204" pitchFamily="50" charset="-128"/>
            </a:endParaRPr>
          </a:p>
        </p:txBody>
      </p:sp>
      <p:cxnSp>
        <p:nvCxnSpPr>
          <p:cNvPr id="45" name="直線コネクタ 44">
            <a:extLst>
              <a:ext uri="{FF2B5EF4-FFF2-40B4-BE49-F238E27FC236}">
                <a16:creationId xmlns:a16="http://schemas.microsoft.com/office/drawing/2014/main" id="{FC677A1A-ADF8-D9EC-2EDD-EE07EFBD2245}"/>
              </a:ext>
            </a:extLst>
          </p:cNvPr>
          <p:cNvCxnSpPr>
            <a:cxnSpLocks/>
            <a:endCxn id="44" idx="1"/>
          </p:cNvCxnSpPr>
          <p:nvPr/>
        </p:nvCxnSpPr>
        <p:spPr>
          <a:xfrm flipV="1">
            <a:off x="7564512" y="555547"/>
            <a:ext cx="858055" cy="10423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DC7AD240-EB31-8DE1-6A5B-E2D01A84C363}"/>
              </a:ext>
            </a:extLst>
          </p:cNvPr>
          <p:cNvCxnSpPr>
            <a:cxnSpLocks/>
            <a:stCxn id="5125" idx="3"/>
            <a:endCxn id="5127" idx="1"/>
          </p:cNvCxnSpPr>
          <p:nvPr/>
        </p:nvCxnSpPr>
        <p:spPr>
          <a:xfrm flipV="1">
            <a:off x="7480792" y="3659833"/>
            <a:ext cx="1864123" cy="5841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テキスト ボックス 58">
            <a:extLst>
              <a:ext uri="{FF2B5EF4-FFF2-40B4-BE49-F238E27FC236}">
                <a16:creationId xmlns:a16="http://schemas.microsoft.com/office/drawing/2014/main" id="{1BD4FC6B-08C4-4291-9A5B-ABDF27F2F38D}"/>
              </a:ext>
            </a:extLst>
          </p:cNvPr>
          <p:cNvSpPr txBox="1"/>
          <p:nvPr/>
        </p:nvSpPr>
        <p:spPr>
          <a:xfrm>
            <a:off x="711510" y="3461155"/>
            <a:ext cx="1283350" cy="830997"/>
          </a:xfrm>
          <a:prstGeom prst="rect">
            <a:avLst/>
          </a:prstGeom>
          <a:noFill/>
        </p:spPr>
        <p:txBody>
          <a:bodyPr wrap="square" rtlCol="0">
            <a:spAutoFit/>
          </a:bodyPr>
          <a:lstStyle/>
          <a:p>
            <a:pPr algn="ctr"/>
            <a:r>
              <a:rPr kumimoji="1" lang="en-US" altLang="ja-JP" sz="2400" dirty="0">
                <a:latin typeface="メイリオ" panose="020B0604030504040204" pitchFamily="50" charset="-128"/>
                <a:ea typeface="メイリオ" panose="020B0604030504040204" pitchFamily="50" charset="-128"/>
              </a:rPr>
              <a:t>I2C</a:t>
            </a:r>
            <a:r>
              <a:rPr kumimoji="1" lang="ja-JP" altLang="en-US" sz="2400" dirty="0">
                <a:latin typeface="メイリオ" panose="020B0604030504040204" pitchFamily="50" charset="-128"/>
                <a:ea typeface="メイリオ" panose="020B0604030504040204" pitchFamily="50" charset="-128"/>
              </a:rPr>
              <a:t>通信</a:t>
            </a:r>
          </a:p>
        </p:txBody>
      </p:sp>
      <p:grpSp>
        <p:nvGrpSpPr>
          <p:cNvPr id="5152" name="グループ化 5151">
            <a:extLst>
              <a:ext uri="{FF2B5EF4-FFF2-40B4-BE49-F238E27FC236}">
                <a16:creationId xmlns:a16="http://schemas.microsoft.com/office/drawing/2014/main" id="{55BE0E89-E56A-84DE-7334-A2354616B432}"/>
              </a:ext>
            </a:extLst>
          </p:cNvPr>
          <p:cNvGrpSpPr>
            <a:grpSpLocks/>
          </p:cNvGrpSpPr>
          <p:nvPr/>
        </p:nvGrpSpPr>
        <p:grpSpPr>
          <a:xfrm>
            <a:off x="4974337" y="2646251"/>
            <a:ext cx="1943100" cy="860506"/>
            <a:chOff x="2282490" y="2646251"/>
            <a:chExt cx="1943100" cy="860506"/>
          </a:xfrm>
        </p:grpSpPr>
        <p:sp>
          <p:nvSpPr>
            <p:cNvPr id="46" name="正方形/長方形 45">
              <a:extLst>
                <a:ext uri="{FF2B5EF4-FFF2-40B4-BE49-F238E27FC236}">
                  <a16:creationId xmlns:a16="http://schemas.microsoft.com/office/drawing/2014/main" id="{F7D07C6E-198C-6DEE-0818-B53C924C664E}"/>
                </a:ext>
              </a:extLst>
            </p:cNvPr>
            <p:cNvSpPr>
              <a:spLocks/>
            </p:cNvSpPr>
            <p:nvPr/>
          </p:nvSpPr>
          <p:spPr>
            <a:xfrm>
              <a:off x="2282490" y="2646251"/>
              <a:ext cx="1943100" cy="86050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22326C81-BD48-6D33-CF5C-35D2043C58EB}"/>
                </a:ext>
              </a:extLst>
            </p:cNvPr>
            <p:cNvSpPr txBox="1">
              <a:spLocks/>
            </p:cNvSpPr>
            <p:nvPr/>
          </p:nvSpPr>
          <p:spPr>
            <a:xfrm>
              <a:off x="2470249" y="2872947"/>
              <a:ext cx="1574160" cy="400110"/>
            </a:xfrm>
            <a:prstGeom prst="rect">
              <a:avLst/>
            </a:prstGeom>
            <a:solidFill>
              <a:schemeClr val="bg1"/>
            </a:solidFill>
            <a:ln>
              <a:solidFill>
                <a:srgbClr val="FFC000"/>
              </a:solidFill>
            </a:ln>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メイン基板</a:t>
              </a:r>
              <a:endParaRPr kumimoji="1" lang="ja-JP" altLang="en-US" sz="2000" dirty="0">
                <a:latin typeface="メイリオ" panose="020B0604030504040204" pitchFamily="50" charset="-128"/>
                <a:ea typeface="メイリオ" panose="020B0604030504040204" pitchFamily="50" charset="-128"/>
              </a:endParaRPr>
            </a:p>
          </p:txBody>
        </p:sp>
      </p:grpSp>
      <p:grpSp>
        <p:nvGrpSpPr>
          <p:cNvPr id="5151" name="グループ化 5150">
            <a:extLst>
              <a:ext uri="{FF2B5EF4-FFF2-40B4-BE49-F238E27FC236}">
                <a16:creationId xmlns:a16="http://schemas.microsoft.com/office/drawing/2014/main" id="{C55B7118-2C1D-81F7-5B47-FD8F13E1362D}"/>
              </a:ext>
            </a:extLst>
          </p:cNvPr>
          <p:cNvGrpSpPr>
            <a:grpSpLocks/>
          </p:cNvGrpSpPr>
          <p:nvPr/>
        </p:nvGrpSpPr>
        <p:grpSpPr>
          <a:xfrm>
            <a:off x="4974337" y="3506757"/>
            <a:ext cx="1943100" cy="1371600"/>
            <a:chOff x="2282490" y="3506757"/>
            <a:chExt cx="1943100" cy="1371600"/>
          </a:xfrm>
        </p:grpSpPr>
        <p:cxnSp>
          <p:nvCxnSpPr>
            <p:cNvPr id="53" name="直線矢印コネクタ 52">
              <a:extLst>
                <a:ext uri="{FF2B5EF4-FFF2-40B4-BE49-F238E27FC236}">
                  <a16:creationId xmlns:a16="http://schemas.microsoft.com/office/drawing/2014/main" id="{B07C6E30-299C-A996-59A5-4D6649F5F4BC}"/>
                </a:ext>
              </a:extLst>
            </p:cNvPr>
            <p:cNvCxnSpPr>
              <a:cxnSpLocks/>
            </p:cNvCxnSpPr>
            <p:nvPr/>
          </p:nvCxnSpPr>
          <p:spPr>
            <a:xfrm>
              <a:off x="2444056" y="3506757"/>
              <a:ext cx="0" cy="2909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D8A7C061-2422-60B6-CA5B-EE509FBD1EF9}"/>
                </a:ext>
              </a:extLst>
            </p:cNvPr>
            <p:cNvCxnSpPr>
              <a:cxnSpLocks/>
            </p:cNvCxnSpPr>
            <p:nvPr/>
          </p:nvCxnSpPr>
          <p:spPr>
            <a:xfrm>
              <a:off x="2849048" y="3506757"/>
              <a:ext cx="0" cy="2909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直線矢印コネクタ 54">
              <a:extLst>
                <a:ext uri="{FF2B5EF4-FFF2-40B4-BE49-F238E27FC236}">
                  <a16:creationId xmlns:a16="http://schemas.microsoft.com/office/drawing/2014/main" id="{64D4971A-3A56-5B5C-F104-6B299FF43442}"/>
                </a:ext>
              </a:extLst>
            </p:cNvPr>
            <p:cNvCxnSpPr>
              <a:cxnSpLocks/>
            </p:cNvCxnSpPr>
            <p:nvPr/>
          </p:nvCxnSpPr>
          <p:spPr>
            <a:xfrm>
              <a:off x="3254040" y="3517601"/>
              <a:ext cx="0" cy="2909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D117B5AD-EBC5-0A65-A713-878C78B8AB7F}"/>
                </a:ext>
              </a:extLst>
            </p:cNvPr>
            <p:cNvCxnSpPr>
              <a:cxnSpLocks/>
            </p:cNvCxnSpPr>
            <p:nvPr/>
          </p:nvCxnSpPr>
          <p:spPr>
            <a:xfrm>
              <a:off x="3652225" y="3514932"/>
              <a:ext cx="0" cy="2909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15163731-7DC3-22CC-40E9-E3C6DBA0EBAF}"/>
                </a:ext>
              </a:extLst>
            </p:cNvPr>
            <p:cNvCxnSpPr>
              <a:cxnSpLocks/>
            </p:cNvCxnSpPr>
            <p:nvPr/>
          </p:nvCxnSpPr>
          <p:spPr>
            <a:xfrm>
              <a:off x="4064023" y="3506757"/>
              <a:ext cx="0" cy="2909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150" name="グループ化 5149">
              <a:extLst>
                <a:ext uri="{FF2B5EF4-FFF2-40B4-BE49-F238E27FC236}">
                  <a16:creationId xmlns:a16="http://schemas.microsoft.com/office/drawing/2014/main" id="{DDCA8206-C929-7C4E-D03D-3D3DC3242036}"/>
                </a:ext>
              </a:extLst>
            </p:cNvPr>
            <p:cNvGrpSpPr>
              <a:grpSpLocks/>
            </p:cNvGrpSpPr>
            <p:nvPr/>
          </p:nvGrpSpPr>
          <p:grpSpPr>
            <a:xfrm>
              <a:off x="2282490" y="3797686"/>
              <a:ext cx="1943100" cy="1080671"/>
              <a:chOff x="2282490" y="3797686"/>
              <a:chExt cx="1943100" cy="1080671"/>
            </a:xfrm>
          </p:grpSpPr>
          <p:grpSp>
            <p:nvGrpSpPr>
              <p:cNvPr id="47" name="グループ化 46">
                <a:extLst>
                  <a:ext uri="{FF2B5EF4-FFF2-40B4-BE49-F238E27FC236}">
                    <a16:creationId xmlns:a16="http://schemas.microsoft.com/office/drawing/2014/main" id="{8F094F36-844D-5C93-133E-512C9DF2713F}"/>
                  </a:ext>
                </a:extLst>
              </p:cNvPr>
              <p:cNvGrpSpPr>
                <a:grpSpLocks/>
              </p:cNvGrpSpPr>
              <p:nvPr/>
            </p:nvGrpSpPr>
            <p:grpSpPr>
              <a:xfrm>
                <a:off x="2282490" y="3797686"/>
                <a:ext cx="1943100" cy="868681"/>
                <a:chOff x="4920465" y="3063237"/>
                <a:chExt cx="2242335" cy="1010267"/>
              </a:xfrm>
              <a:solidFill>
                <a:schemeClr val="accent5">
                  <a:lumMod val="40000"/>
                  <a:lumOff val="60000"/>
                </a:schemeClr>
              </a:solidFill>
            </p:grpSpPr>
            <p:sp>
              <p:nvSpPr>
                <p:cNvPr id="48" name="正方形/長方形 47">
                  <a:extLst>
                    <a:ext uri="{FF2B5EF4-FFF2-40B4-BE49-F238E27FC236}">
                      <a16:creationId xmlns:a16="http://schemas.microsoft.com/office/drawing/2014/main" id="{BC61C2A7-3066-123A-3629-EA57CBE68F7C}"/>
                    </a:ext>
                  </a:extLst>
                </p:cNvPr>
                <p:cNvSpPr>
                  <a:spLocks/>
                </p:cNvSpPr>
                <p:nvPr/>
              </p:nvSpPr>
              <p:spPr>
                <a:xfrm>
                  <a:off x="4920465" y="3063240"/>
                  <a:ext cx="372895" cy="100075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E56CF81-56FA-C0B8-DBAC-62693CE03602}"/>
                    </a:ext>
                  </a:extLst>
                </p:cNvPr>
                <p:cNvSpPr>
                  <a:spLocks/>
                </p:cNvSpPr>
                <p:nvPr/>
              </p:nvSpPr>
              <p:spPr>
                <a:xfrm>
                  <a:off x="5387825" y="3063239"/>
                  <a:ext cx="372895" cy="100075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647DA085-5B69-0B51-3D18-B0FDEF986B74}"/>
                    </a:ext>
                  </a:extLst>
                </p:cNvPr>
                <p:cNvSpPr>
                  <a:spLocks/>
                </p:cNvSpPr>
                <p:nvPr/>
              </p:nvSpPr>
              <p:spPr>
                <a:xfrm>
                  <a:off x="5855185" y="3063238"/>
                  <a:ext cx="372895" cy="100075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5F3D4556-3993-FFE0-9636-57E4FBE5D795}"/>
                    </a:ext>
                  </a:extLst>
                </p:cNvPr>
                <p:cNvSpPr>
                  <a:spLocks/>
                </p:cNvSpPr>
                <p:nvPr/>
              </p:nvSpPr>
              <p:spPr>
                <a:xfrm>
                  <a:off x="6322545" y="3063237"/>
                  <a:ext cx="372895" cy="100075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5A768225-8018-794A-40F0-BC68C2CBDA8D}"/>
                    </a:ext>
                  </a:extLst>
                </p:cNvPr>
                <p:cNvSpPr>
                  <a:spLocks/>
                </p:cNvSpPr>
                <p:nvPr/>
              </p:nvSpPr>
              <p:spPr>
                <a:xfrm>
                  <a:off x="6789905" y="3072745"/>
                  <a:ext cx="372895" cy="100075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61" name="テキスト ボックス 60">
                <a:extLst>
                  <a:ext uri="{FF2B5EF4-FFF2-40B4-BE49-F238E27FC236}">
                    <a16:creationId xmlns:a16="http://schemas.microsoft.com/office/drawing/2014/main" id="{55E3161A-2C36-51D1-2352-5847B84F2001}"/>
                  </a:ext>
                </a:extLst>
              </p:cNvPr>
              <p:cNvSpPr txBox="1">
                <a:spLocks/>
              </p:cNvSpPr>
              <p:nvPr/>
            </p:nvSpPr>
            <p:spPr>
              <a:xfrm>
                <a:off x="2444053" y="4018309"/>
                <a:ext cx="1660274" cy="400110"/>
              </a:xfrm>
              <a:prstGeom prst="rect">
                <a:avLst/>
              </a:prstGeom>
              <a:solidFill>
                <a:schemeClr val="bg1"/>
              </a:solidFill>
              <a:ln>
                <a:solidFill>
                  <a:srgbClr val="FFC000"/>
                </a:solidFill>
              </a:ln>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サブ基板</a:t>
                </a:r>
                <a:r>
                  <a:rPr lang="en-US" altLang="ja-JP" sz="2000" dirty="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p:txBody>
          </p:sp>
          <p:cxnSp>
            <p:nvCxnSpPr>
              <p:cNvPr id="62" name="直線矢印コネクタ 61">
                <a:extLst>
                  <a:ext uri="{FF2B5EF4-FFF2-40B4-BE49-F238E27FC236}">
                    <a16:creationId xmlns:a16="http://schemas.microsoft.com/office/drawing/2014/main" id="{F8FD6A8D-0C9C-80FF-DCBC-C73DC99D3BD0}"/>
                  </a:ext>
                </a:extLst>
              </p:cNvPr>
              <p:cNvCxnSpPr>
                <a:cxnSpLocks/>
              </p:cNvCxnSpPr>
              <p:nvPr/>
            </p:nvCxnSpPr>
            <p:spPr>
              <a:xfrm>
                <a:off x="2444056" y="4666367"/>
                <a:ext cx="0" cy="211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直線矢印コネクタ 62">
                <a:extLst>
                  <a:ext uri="{FF2B5EF4-FFF2-40B4-BE49-F238E27FC236}">
                    <a16:creationId xmlns:a16="http://schemas.microsoft.com/office/drawing/2014/main" id="{6195BE82-8497-BFCC-5FB8-8C4684883DCE}"/>
                  </a:ext>
                </a:extLst>
              </p:cNvPr>
              <p:cNvCxnSpPr>
                <a:cxnSpLocks/>
              </p:cNvCxnSpPr>
              <p:nvPr/>
            </p:nvCxnSpPr>
            <p:spPr>
              <a:xfrm>
                <a:off x="2849048" y="4658192"/>
                <a:ext cx="0" cy="211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20" name="直線矢印コネクタ 5119">
                <a:extLst>
                  <a:ext uri="{FF2B5EF4-FFF2-40B4-BE49-F238E27FC236}">
                    <a16:creationId xmlns:a16="http://schemas.microsoft.com/office/drawing/2014/main" id="{DE55A3A4-9338-3DAF-A6EA-B4FF04278782}"/>
                  </a:ext>
                </a:extLst>
              </p:cNvPr>
              <p:cNvCxnSpPr>
                <a:cxnSpLocks/>
              </p:cNvCxnSpPr>
              <p:nvPr/>
            </p:nvCxnSpPr>
            <p:spPr>
              <a:xfrm>
                <a:off x="3254040" y="4666367"/>
                <a:ext cx="0" cy="211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21" name="直線矢印コネクタ 5120">
                <a:extLst>
                  <a:ext uri="{FF2B5EF4-FFF2-40B4-BE49-F238E27FC236}">
                    <a16:creationId xmlns:a16="http://schemas.microsoft.com/office/drawing/2014/main" id="{E16FFDFE-D453-D1CB-3958-00104419B488}"/>
                  </a:ext>
                </a:extLst>
              </p:cNvPr>
              <p:cNvCxnSpPr>
                <a:cxnSpLocks/>
              </p:cNvCxnSpPr>
              <p:nvPr/>
            </p:nvCxnSpPr>
            <p:spPr>
              <a:xfrm>
                <a:off x="3657843" y="4658192"/>
                <a:ext cx="0" cy="211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22" name="直線矢印コネクタ 5121">
                <a:extLst>
                  <a:ext uri="{FF2B5EF4-FFF2-40B4-BE49-F238E27FC236}">
                    <a16:creationId xmlns:a16="http://schemas.microsoft.com/office/drawing/2014/main" id="{F86981E1-C08C-08C3-A15C-887D6CC23B0B}"/>
                  </a:ext>
                </a:extLst>
              </p:cNvPr>
              <p:cNvCxnSpPr>
                <a:cxnSpLocks/>
              </p:cNvCxnSpPr>
              <p:nvPr/>
            </p:nvCxnSpPr>
            <p:spPr>
              <a:xfrm>
                <a:off x="4064023" y="4666367"/>
                <a:ext cx="0" cy="211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5123" name="テキスト ボックス 5122">
            <a:extLst>
              <a:ext uri="{FF2B5EF4-FFF2-40B4-BE49-F238E27FC236}">
                <a16:creationId xmlns:a16="http://schemas.microsoft.com/office/drawing/2014/main" id="{9CBAD5C7-32F0-A2AA-7348-EEEB9923738B}"/>
              </a:ext>
            </a:extLst>
          </p:cNvPr>
          <p:cNvSpPr txBox="1">
            <a:spLocks/>
          </p:cNvSpPr>
          <p:nvPr/>
        </p:nvSpPr>
        <p:spPr>
          <a:xfrm>
            <a:off x="4841158" y="4929971"/>
            <a:ext cx="2861114" cy="400110"/>
          </a:xfrm>
          <a:prstGeom prst="rect">
            <a:avLst/>
          </a:prstGeom>
          <a:solidFill>
            <a:schemeClr val="bg1"/>
          </a:solidFill>
          <a:ln>
            <a:solidFill>
              <a:srgbClr val="FFC000"/>
            </a:solidFill>
          </a:ln>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アクチュエーター</a:t>
            </a:r>
            <a:r>
              <a:rPr lang="en-US" altLang="ja-JP" sz="2000" dirty="0">
                <a:latin typeface="メイリオ" panose="020B0604030504040204" pitchFamily="50" charset="-128"/>
                <a:ea typeface="メイリオ" panose="020B0604030504040204" pitchFamily="50" charset="-128"/>
              </a:rPr>
              <a:t>×80</a:t>
            </a:r>
            <a:endParaRPr kumimoji="1" lang="ja-JP" altLang="en-US" sz="2000" dirty="0">
              <a:latin typeface="メイリオ" panose="020B0604030504040204" pitchFamily="50" charset="-128"/>
              <a:ea typeface="メイリオ" panose="020B0604030504040204" pitchFamily="50" charset="-128"/>
            </a:endParaRPr>
          </a:p>
        </p:txBody>
      </p:sp>
      <p:sp>
        <p:nvSpPr>
          <p:cNvPr id="5125" name="正方形/長方形 5124">
            <a:extLst>
              <a:ext uri="{FF2B5EF4-FFF2-40B4-BE49-F238E27FC236}">
                <a16:creationId xmlns:a16="http://schemas.microsoft.com/office/drawing/2014/main" id="{388EDD44-883A-398C-4BB3-C17BC7EBA3E7}"/>
              </a:ext>
            </a:extLst>
          </p:cNvPr>
          <p:cNvSpPr>
            <a:spLocks/>
          </p:cNvSpPr>
          <p:nvPr/>
        </p:nvSpPr>
        <p:spPr>
          <a:xfrm>
            <a:off x="7144036" y="3813689"/>
            <a:ext cx="336756" cy="86050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5126" name="直線コネクタ 5125">
            <a:extLst>
              <a:ext uri="{FF2B5EF4-FFF2-40B4-BE49-F238E27FC236}">
                <a16:creationId xmlns:a16="http://schemas.microsoft.com/office/drawing/2014/main" id="{C28BA158-6D92-FFD1-F2AB-062B57C27057}"/>
              </a:ext>
            </a:extLst>
          </p:cNvPr>
          <p:cNvCxnSpPr>
            <a:cxnSpLocks/>
            <a:stCxn id="59" idx="3"/>
          </p:cNvCxnSpPr>
          <p:nvPr/>
        </p:nvCxnSpPr>
        <p:spPr>
          <a:xfrm flipV="1">
            <a:off x="1994860" y="3636517"/>
            <a:ext cx="3134238" cy="2401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28" name="正方形/長方形 5127">
            <a:extLst>
              <a:ext uri="{FF2B5EF4-FFF2-40B4-BE49-F238E27FC236}">
                <a16:creationId xmlns:a16="http://schemas.microsoft.com/office/drawing/2014/main" id="{55240D71-9E58-44CC-6EBB-76DA31B1F51B}"/>
              </a:ext>
            </a:extLst>
          </p:cNvPr>
          <p:cNvSpPr>
            <a:spLocks/>
          </p:cNvSpPr>
          <p:nvPr/>
        </p:nvSpPr>
        <p:spPr>
          <a:xfrm>
            <a:off x="7148053" y="3022397"/>
            <a:ext cx="336756" cy="50131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5129" name="直線コネクタ 5128">
            <a:extLst>
              <a:ext uri="{FF2B5EF4-FFF2-40B4-BE49-F238E27FC236}">
                <a16:creationId xmlns:a16="http://schemas.microsoft.com/office/drawing/2014/main" id="{7CC257B7-5FD9-13BD-BA49-0C63610089F4}"/>
              </a:ext>
            </a:extLst>
          </p:cNvPr>
          <p:cNvCxnSpPr>
            <a:cxnSpLocks/>
            <a:stCxn id="5128" idx="3"/>
            <a:endCxn id="5130" idx="1"/>
          </p:cNvCxnSpPr>
          <p:nvPr/>
        </p:nvCxnSpPr>
        <p:spPr>
          <a:xfrm flipV="1">
            <a:off x="7484809" y="2070477"/>
            <a:ext cx="1598222" cy="12025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30" name="テキスト ボックス 5129">
            <a:extLst>
              <a:ext uri="{FF2B5EF4-FFF2-40B4-BE49-F238E27FC236}">
                <a16:creationId xmlns:a16="http://schemas.microsoft.com/office/drawing/2014/main" id="{B2331340-B91C-B470-C1C9-8AB9F871676C}"/>
              </a:ext>
            </a:extLst>
          </p:cNvPr>
          <p:cNvSpPr txBox="1"/>
          <p:nvPr/>
        </p:nvSpPr>
        <p:spPr>
          <a:xfrm>
            <a:off x="9083031" y="1839644"/>
            <a:ext cx="2070976"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レギュレータ</a:t>
            </a:r>
            <a:endParaRPr kumimoji="1" lang="ja-JP" altLang="en-US" sz="2400" dirty="0">
              <a:latin typeface="メイリオ" panose="020B0604030504040204" pitchFamily="50" charset="-128"/>
              <a:ea typeface="メイリオ" panose="020B0604030504040204" pitchFamily="50" charset="-128"/>
            </a:endParaRPr>
          </a:p>
        </p:txBody>
      </p:sp>
      <p:cxnSp>
        <p:nvCxnSpPr>
          <p:cNvPr id="5131" name="直線矢印コネクタ 5130">
            <a:extLst>
              <a:ext uri="{FF2B5EF4-FFF2-40B4-BE49-F238E27FC236}">
                <a16:creationId xmlns:a16="http://schemas.microsoft.com/office/drawing/2014/main" id="{7D106833-87B3-5E56-9E30-C92E14B0AC59}"/>
              </a:ext>
            </a:extLst>
          </p:cNvPr>
          <p:cNvCxnSpPr>
            <a:cxnSpLocks/>
          </p:cNvCxnSpPr>
          <p:nvPr/>
        </p:nvCxnSpPr>
        <p:spPr>
          <a:xfrm flipV="1">
            <a:off x="7313374" y="3535780"/>
            <a:ext cx="0" cy="2649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32" name="直線矢印コネクタ 5131">
            <a:extLst>
              <a:ext uri="{FF2B5EF4-FFF2-40B4-BE49-F238E27FC236}">
                <a16:creationId xmlns:a16="http://schemas.microsoft.com/office/drawing/2014/main" id="{25CF814B-FF20-F794-4BA6-6EBC9781FCDE}"/>
              </a:ext>
            </a:extLst>
          </p:cNvPr>
          <p:cNvCxnSpPr>
            <a:cxnSpLocks/>
          </p:cNvCxnSpPr>
          <p:nvPr/>
        </p:nvCxnSpPr>
        <p:spPr>
          <a:xfrm flipH="1">
            <a:off x="6917437" y="3273056"/>
            <a:ext cx="2306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タイトル 1">
            <a:extLst>
              <a:ext uri="{FF2B5EF4-FFF2-40B4-BE49-F238E27FC236}">
                <a16:creationId xmlns:a16="http://schemas.microsoft.com/office/drawing/2014/main" id="{AAC23B06-D66A-E66A-0708-44D3C055B237}"/>
              </a:ext>
            </a:extLst>
          </p:cNvPr>
          <p:cNvSpPr>
            <a:spLocks noGrp="1"/>
          </p:cNvSpPr>
          <p:nvPr>
            <p:ph type="title"/>
          </p:nvPr>
        </p:nvSpPr>
        <p:spPr>
          <a:xfrm>
            <a:off x="760503" y="98055"/>
            <a:ext cx="10515600" cy="1325563"/>
          </a:xfrm>
        </p:spPr>
        <p:txBody>
          <a:bodyPr/>
          <a:lstStyle/>
          <a:p>
            <a:r>
              <a:rPr kumimoji="1" lang="ja-JP" altLang="en-US" dirty="0">
                <a:solidFill>
                  <a:schemeClr val="tx1">
                    <a:lumMod val="50000"/>
                    <a:lumOff val="50000"/>
                  </a:schemeClr>
                </a:solidFill>
                <a:latin typeface="メイリオ" panose="020B0604030504040204" pitchFamily="50" charset="-128"/>
                <a:ea typeface="メイリオ" panose="020B0604030504040204" pitchFamily="50" charset="-128"/>
              </a:rPr>
              <a:t>システム構成</a:t>
            </a:r>
          </a:p>
        </p:txBody>
      </p:sp>
      <p:pic>
        <p:nvPicPr>
          <p:cNvPr id="5171" name="Picture 2">
            <a:extLst>
              <a:ext uri="{FF2B5EF4-FFF2-40B4-BE49-F238E27FC236}">
                <a16:creationId xmlns:a16="http://schemas.microsoft.com/office/drawing/2014/main" id="{093EC25A-B2A0-408F-DFDA-74A4114C86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264" b="5102"/>
          <a:stretch/>
        </p:blipFill>
        <p:spPr bwMode="auto">
          <a:xfrm>
            <a:off x="9094858" y="888723"/>
            <a:ext cx="2173250" cy="1069790"/>
          </a:xfrm>
          <a:prstGeom prst="roundRect">
            <a:avLst/>
          </a:prstGeom>
          <a:noFill/>
          <a:extLst>
            <a:ext uri="{909E8E84-426E-40DD-AFC4-6F175D3DCCD1}">
              <a14:hiddenFill xmlns:a14="http://schemas.microsoft.com/office/drawing/2010/main">
                <a:solidFill>
                  <a:srgbClr val="FFFFFF"/>
                </a:solidFill>
              </a14:hiddenFill>
            </a:ext>
          </a:extLst>
        </p:spPr>
      </p:pic>
      <p:pic>
        <p:nvPicPr>
          <p:cNvPr id="5174" name="Picture 4">
            <a:extLst>
              <a:ext uri="{FF2B5EF4-FFF2-40B4-BE49-F238E27FC236}">
                <a16:creationId xmlns:a16="http://schemas.microsoft.com/office/drawing/2014/main" id="{A33F518E-D796-492C-2967-3D6201339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890" b="29951"/>
          <a:stretch/>
        </p:blipFill>
        <p:spPr bwMode="auto">
          <a:xfrm>
            <a:off x="9057527" y="3535780"/>
            <a:ext cx="3095103" cy="1242960"/>
          </a:xfrm>
          <a:prstGeom prst="roundRect">
            <a:avLst/>
          </a:prstGeom>
          <a:noFill/>
          <a:extLst>
            <a:ext uri="{909E8E84-426E-40DD-AFC4-6F175D3DCCD1}">
              <a14:hiddenFill xmlns:a14="http://schemas.microsoft.com/office/drawing/2010/main">
                <a:solidFill>
                  <a:srgbClr val="FFFFFF"/>
                </a:solidFill>
              </a14:hiddenFill>
            </a:ext>
          </a:extLst>
        </p:spPr>
      </p:pic>
      <p:pic>
        <p:nvPicPr>
          <p:cNvPr id="5173" name="Picture 2" descr="2866">
            <a:extLst>
              <a:ext uri="{FF2B5EF4-FFF2-40B4-BE49-F238E27FC236}">
                <a16:creationId xmlns:a16="http://schemas.microsoft.com/office/drawing/2014/main" id="{820BF9E0-BAE8-8ABE-5130-738A94370B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202" b="5121"/>
          <a:stretch/>
        </p:blipFill>
        <p:spPr bwMode="auto">
          <a:xfrm>
            <a:off x="9577991" y="2245536"/>
            <a:ext cx="1356865" cy="1216802"/>
          </a:xfrm>
          <a:prstGeom prst="roundRect">
            <a:avLst/>
          </a:prstGeom>
          <a:noFill/>
          <a:extLst>
            <a:ext uri="{909E8E84-426E-40DD-AFC4-6F175D3DCCD1}">
              <a14:hiddenFill xmlns:a14="http://schemas.microsoft.com/office/drawing/2010/main">
                <a:solidFill>
                  <a:srgbClr val="FFFFFF"/>
                </a:solidFill>
              </a14:hiddenFill>
            </a:ext>
          </a:extLst>
        </p:spPr>
      </p:pic>
      <p:sp>
        <p:nvSpPr>
          <p:cNvPr id="5175" name="テキスト ボックス 5174">
            <a:extLst>
              <a:ext uri="{FF2B5EF4-FFF2-40B4-BE49-F238E27FC236}">
                <a16:creationId xmlns:a16="http://schemas.microsoft.com/office/drawing/2014/main" id="{2A34D97A-D6B3-3C36-E13A-7D228046FC72}"/>
              </a:ext>
            </a:extLst>
          </p:cNvPr>
          <p:cNvSpPr txBox="1"/>
          <p:nvPr/>
        </p:nvSpPr>
        <p:spPr>
          <a:xfrm>
            <a:off x="699975" y="1473123"/>
            <a:ext cx="2054932" cy="830997"/>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メイン基板</a:t>
            </a:r>
            <a:r>
              <a:rPr lang="en-US" altLang="ja-JP" sz="2400" dirty="0">
                <a:latin typeface="メイリオ" panose="020B0604030504040204" pitchFamily="50" charset="-128"/>
                <a:ea typeface="メイリオ" panose="020B0604030504040204" pitchFamily="50" charset="-128"/>
              </a:rPr>
              <a:t>x1</a:t>
            </a:r>
            <a:endParaRPr kumimoji="1" lang="ja-JP" altLang="en-US" sz="2400" dirty="0">
              <a:latin typeface="メイリオ" panose="020B0604030504040204" pitchFamily="50" charset="-128"/>
              <a:ea typeface="メイリオ" panose="020B0604030504040204" pitchFamily="50" charset="-128"/>
            </a:endParaRPr>
          </a:p>
        </p:txBody>
      </p:sp>
      <p:cxnSp>
        <p:nvCxnSpPr>
          <p:cNvPr id="5176" name="直線コネクタ 5175">
            <a:extLst>
              <a:ext uri="{FF2B5EF4-FFF2-40B4-BE49-F238E27FC236}">
                <a16:creationId xmlns:a16="http://schemas.microsoft.com/office/drawing/2014/main" id="{F0DE8DFC-38BF-79D0-1C9F-98F0A66F52B7}"/>
              </a:ext>
            </a:extLst>
          </p:cNvPr>
          <p:cNvCxnSpPr>
            <a:cxnSpLocks/>
            <a:stCxn id="5175" idx="3"/>
            <a:endCxn id="46" idx="1"/>
          </p:cNvCxnSpPr>
          <p:nvPr/>
        </p:nvCxnSpPr>
        <p:spPr>
          <a:xfrm>
            <a:off x="2754907" y="1888622"/>
            <a:ext cx="2219430" cy="11878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81" name="直線コネクタ 5180">
            <a:extLst>
              <a:ext uri="{FF2B5EF4-FFF2-40B4-BE49-F238E27FC236}">
                <a16:creationId xmlns:a16="http://schemas.microsoft.com/office/drawing/2014/main" id="{51A5DAF6-A0A3-B877-4B4E-36871CEB094F}"/>
              </a:ext>
            </a:extLst>
          </p:cNvPr>
          <p:cNvCxnSpPr>
            <a:cxnSpLocks/>
            <a:stCxn id="5180" idx="3"/>
            <a:endCxn id="48" idx="1"/>
          </p:cNvCxnSpPr>
          <p:nvPr/>
        </p:nvCxnSpPr>
        <p:spPr>
          <a:xfrm flipV="1">
            <a:off x="2457152" y="4227942"/>
            <a:ext cx="2517185" cy="3851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184" name="Picture 2">
            <a:extLst>
              <a:ext uri="{FF2B5EF4-FFF2-40B4-BE49-F238E27FC236}">
                <a16:creationId xmlns:a16="http://schemas.microsoft.com/office/drawing/2014/main" id="{5A7C1F49-EFA8-101D-5212-4D4897E4C9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90" t="13204" r="12513" b="10000"/>
          <a:stretch/>
        </p:blipFill>
        <p:spPr bwMode="auto">
          <a:xfrm>
            <a:off x="895436" y="4803422"/>
            <a:ext cx="2231800" cy="2001109"/>
          </a:xfrm>
          <a:prstGeom prst="roundRect">
            <a:avLst/>
          </a:prstGeom>
          <a:noFill/>
          <a:extLst>
            <a:ext uri="{909E8E84-426E-40DD-AFC4-6F175D3DCCD1}">
              <a14:hiddenFill xmlns:a14="http://schemas.microsoft.com/office/drawing/2010/main">
                <a:solidFill>
                  <a:srgbClr val="FFFFFF"/>
                </a:solidFill>
              </a14:hiddenFill>
            </a:ext>
          </a:extLst>
        </p:spPr>
      </p:pic>
      <p:sp>
        <p:nvSpPr>
          <p:cNvPr id="5180" name="テキスト ボックス 5179">
            <a:extLst>
              <a:ext uri="{FF2B5EF4-FFF2-40B4-BE49-F238E27FC236}">
                <a16:creationId xmlns:a16="http://schemas.microsoft.com/office/drawing/2014/main" id="{A2FDF9E8-9DEC-C033-7C0C-F074FD2CE032}"/>
              </a:ext>
            </a:extLst>
          </p:cNvPr>
          <p:cNvSpPr txBox="1"/>
          <p:nvPr/>
        </p:nvSpPr>
        <p:spPr>
          <a:xfrm>
            <a:off x="402220" y="4382258"/>
            <a:ext cx="2054932"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サブ基板</a:t>
            </a:r>
            <a:r>
              <a:rPr lang="en-US" altLang="ja-JP" sz="2400" dirty="0">
                <a:latin typeface="メイリオ" panose="020B0604030504040204" pitchFamily="50" charset="-128"/>
                <a:ea typeface="メイリオ" panose="020B0604030504040204" pitchFamily="50" charset="-128"/>
              </a:rPr>
              <a:t>x5</a:t>
            </a:r>
            <a:endParaRPr kumimoji="1" lang="ja-JP" altLang="en-US" sz="2400" dirty="0">
              <a:latin typeface="メイリオ" panose="020B0604030504040204" pitchFamily="50" charset="-128"/>
              <a:ea typeface="メイリオ" panose="020B0604030504040204" pitchFamily="50" charset="-128"/>
            </a:endParaRPr>
          </a:p>
        </p:txBody>
      </p:sp>
      <p:pic>
        <p:nvPicPr>
          <p:cNvPr id="1026" name="Picture 2" descr="Generic ESP32 DEVKIT V1 開発ボード 4m FLASH デュアルコアCPU ESP-WROOM-32 NodeMCU (開発ボード)">
            <a:extLst>
              <a:ext uri="{FF2B5EF4-FFF2-40B4-BE49-F238E27FC236}">
                <a16:creationId xmlns:a16="http://schemas.microsoft.com/office/drawing/2014/main" id="{BE573524-0B9A-7F55-6745-C1691CA1AB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9410" y="2047057"/>
            <a:ext cx="1545497" cy="1245251"/>
          </a:xfrm>
          <a:prstGeom prst="rect">
            <a:avLst/>
          </a:prstGeom>
          <a:noFill/>
          <a:extLst>
            <a:ext uri="{909E8E84-426E-40DD-AFC4-6F175D3DCCD1}">
              <a14:hiddenFill xmlns:a14="http://schemas.microsoft.com/office/drawing/2010/main">
                <a:solidFill>
                  <a:srgbClr val="FFFFFF"/>
                </a:solidFill>
              </a14:hiddenFill>
            </a:ext>
          </a:extLst>
        </p:spPr>
      </p:pic>
      <p:sp>
        <p:nvSpPr>
          <p:cNvPr id="5127" name="テキスト ボックス 5126">
            <a:extLst>
              <a:ext uri="{FF2B5EF4-FFF2-40B4-BE49-F238E27FC236}">
                <a16:creationId xmlns:a16="http://schemas.microsoft.com/office/drawing/2014/main" id="{DE0E2F04-FDC0-21E4-2669-B8290353E07F}"/>
              </a:ext>
            </a:extLst>
          </p:cNvPr>
          <p:cNvSpPr txBox="1"/>
          <p:nvPr/>
        </p:nvSpPr>
        <p:spPr>
          <a:xfrm>
            <a:off x="9344915" y="3429000"/>
            <a:ext cx="2625213"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リポバッテリー</a:t>
            </a:r>
          </a:p>
        </p:txBody>
      </p:sp>
      <p:sp>
        <p:nvSpPr>
          <p:cNvPr id="5190" name="スライド番号プレースホルダー 5189">
            <a:extLst>
              <a:ext uri="{FF2B5EF4-FFF2-40B4-BE49-F238E27FC236}">
                <a16:creationId xmlns:a16="http://schemas.microsoft.com/office/drawing/2014/main" id="{02FC885E-DE21-D08F-4BD9-0439005E9937}"/>
              </a:ext>
            </a:extLst>
          </p:cNvPr>
          <p:cNvSpPr>
            <a:spLocks noGrp="1"/>
          </p:cNvSpPr>
          <p:nvPr>
            <p:ph type="sldNum" sz="quarter" idx="12"/>
          </p:nvPr>
        </p:nvSpPr>
        <p:spPr/>
        <p:txBody>
          <a:bodyPr/>
          <a:lstStyle/>
          <a:p>
            <a:fld id="{5E4E8EB2-12DE-4B15-9F55-5E740E38F68D}" type="slidenum">
              <a:rPr kumimoji="1" lang="ja-JP" altLang="en-US" smtClean="0">
                <a:latin typeface="メイリオ" panose="020B0604030504040204" pitchFamily="50" charset="-128"/>
                <a:ea typeface="メイリオ" panose="020B0604030504040204" pitchFamily="50" charset="-128"/>
              </a:rPr>
              <a:t>8</a:t>
            </a:fld>
            <a:endParaRPr kumimoji="1" lang="ja-JP" altLang="en-US">
              <a:latin typeface="メイリオ" panose="020B0604030504040204" pitchFamily="50" charset="-128"/>
              <a:ea typeface="メイリオ" panose="020B0604030504040204" pitchFamily="50" charset="-128"/>
            </a:endParaRPr>
          </a:p>
        </p:txBody>
      </p:sp>
      <p:sp>
        <p:nvSpPr>
          <p:cNvPr id="5192" name="テキスト ボックス 5191">
            <a:extLst>
              <a:ext uri="{FF2B5EF4-FFF2-40B4-BE49-F238E27FC236}">
                <a16:creationId xmlns:a16="http://schemas.microsoft.com/office/drawing/2014/main" id="{98951E2B-390D-220D-600A-76CF98B1E0E1}"/>
              </a:ext>
            </a:extLst>
          </p:cNvPr>
          <p:cNvSpPr txBox="1"/>
          <p:nvPr/>
        </p:nvSpPr>
        <p:spPr>
          <a:xfrm>
            <a:off x="9147098" y="6336901"/>
            <a:ext cx="2970366" cy="461665"/>
          </a:xfrm>
          <a:prstGeom prst="rect">
            <a:avLst/>
          </a:prstGeom>
          <a:noFill/>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ジオデシックドーム</a:t>
            </a:r>
          </a:p>
        </p:txBody>
      </p:sp>
      <p:pic>
        <p:nvPicPr>
          <p:cNvPr id="5191" name="図 5190">
            <a:extLst>
              <a:ext uri="{FF2B5EF4-FFF2-40B4-BE49-F238E27FC236}">
                <a16:creationId xmlns:a16="http://schemas.microsoft.com/office/drawing/2014/main" id="{495A6D4F-BD28-C5FA-F7D9-256934F675AC}"/>
              </a:ext>
            </a:extLst>
          </p:cNvPr>
          <p:cNvPicPr/>
          <p:nvPr/>
        </p:nvPicPr>
        <p:blipFill rotWithShape="1">
          <a:blip r:embed="rId9"/>
          <a:srcRect l="13319" r="16087"/>
          <a:stretch/>
        </p:blipFill>
        <p:spPr>
          <a:xfrm>
            <a:off x="9674991" y="4484204"/>
            <a:ext cx="1793187" cy="1862422"/>
          </a:xfrm>
          <a:prstGeom prst="roundRect">
            <a:avLst/>
          </a:prstGeom>
        </p:spPr>
      </p:pic>
      <p:cxnSp>
        <p:nvCxnSpPr>
          <p:cNvPr id="5193" name="直線コネクタ 5192">
            <a:extLst>
              <a:ext uri="{FF2B5EF4-FFF2-40B4-BE49-F238E27FC236}">
                <a16:creationId xmlns:a16="http://schemas.microsoft.com/office/drawing/2014/main" id="{ED19B58C-DC11-EC8F-3B2C-84876FF2A1EB}"/>
              </a:ext>
            </a:extLst>
          </p:cNvPr>
          <p:cNvCxnSpPr>
            <a:cxnSpLocks/>
            <a:endCxn id="5192" idx="1"/>
          </p:cNvCxnSpPr>
          <p:nvPr/>
        </p:nvCxnSpPr>
        <p:spPr>
          <a:xfrm>
            <a:off x="7144036" y="5588255"/>
            <a:ext cx="2003062" cy="97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1715331"/>
      </p:ext>
    </p:extLst>
  </p:cSld>
  <p:clrMapOvr>
    <a:masterClrMapping/>
  </p:clrMapOvr>
  <mc:AlternateContent xmlns:mc="http://schemas.openxmlformats.org/markup-compatibility/2006" xmlns:p14="http://schemas.microsoft.com/office/powerpoint/2010/main">
    <mc:Choice Requires="p14">
      <p:transition spd="slow" p14:dur="2000" advTm="25547"/>
    </mc:Choice>
    <mc:Fallback xmlns="">
      <p:transition spd="slow" advTm="255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38FC8-290A-92EB-030A-ED98EAFB570D}"/>
              </a:ext>
            </a:extLst>
          </p:cNvPr>
          <p:cNvSpPr>
            <a:spLocks noGrp="1"/>
          </p:cNvSpPr>
          <p:nvPr>
            <p:ph type="title"/>
          </p:nvPr>
        </p:nvSpPr>
        <p:spPr/>
        <p:txBody>
          <a:bodyPr/>
          <a:lstStyle/>
          <a:p>
            <a:r>
              <a:rPr kumimoji="1" lang="ja-JP" altLang="en-US" b="1" dirty="0">
                <a:solidFill>
                  <a:schemeClr val="bg1"/>
                </a:solidFill>
                <a:latin typeface="メイリオ" panose="020B0604030504040204" pitchFamily="50" charset="-128"/>
                <a:ea typeface="メイリオ" panose="020B0604030504040204" pitchFamily="50" charset="-128"/>
              </a:rPr>
              <a:t>アプリケーションシナリオ</a:t>
            </a:r>
          </a:p>
        </p:txBody>
      </p:sp>
      <p:sp>
        <p:nvSpPr>
          <p:cNvPr id="4" name="テキスト ボックス 3">
            <a:extLst>
              <a:ext uri="{FF2B5EF4-FFF2-40B4-BE49-F238E27FC236}">
                <a16:creationId xmlns:a16="http://schemas.microsoft.com/office/drawing/2014/main" id="{813A639B-D437-2E0A-F5D7-61CA40E62494}"/>
              </a:ext>
            </a:extLst>
          </p:cNvPr>
          <p:cNvSpPr txBox="1"/>
          <p:nvPr/>
        </p:nvSpPr>
        <p:spPr>
          <a:xfrm>
            <a:off x="789916" y="1510352"/>
            <a:ext cx="12203978" cy="461665"/>
          </a:xfrm>
          <a:prstGeom prst="rect">
            <a:avLst/>
          </a:prstGeom>
          <a:noFill/>
        </p:spPr>
        <p:txBody>
          <a:bodyPr wrap="square">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①立体音響に対応した立体触覚体験</a:t>
            </a:r>
            <a:endParaRPr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4348DE4-7752-93B9-AEE1-A84BBB9F65FC}"/>
              </a:ext>
            </a:extLst>
          </p:cNvPr>
          <p:cNvSpPr txBox="1"/>
          <p:nvPr/>
        </p:nvSpPr>
        <p:spPr>
          <a:xfrm>
            <a:off x="838200" y="2803310"/>
            <a:ext cx="11732177" cy="461665"/>
          </a:xfrm>
          <a:prstGeom prst="rect">
            <a:avLst/>
          </a:prstGeom>
          <a:noFill/>
        </p:spPr>
        <p:txBody>
          <a:bodyPr wrap="square">
            <a:spAutoFit/>
          </a:bodyPr>
          <a:lstStyle/>
          <a:p>
            <a:r>
              <a:rPr lang="ja-JP" altLang="en-US" sz="2400" b="1" dirty="0">
                <a:solidFill>
                  <a:schemeClr val="bg1"/>
                </a:solidFill>
                <a:latin typeface="メイリオ" panose="020B0604030504040204" pitchFamily="50" charset="-128"/>
                <a:ea typeface="メイリオ" panose="020B0604030504040204" pitchFamily="50" charset="-128"/>
              </a:rPr>
              <a:t>②両手全体への生物的な鼓動提示</a:t>
            </a:r>
          </a:p>
        </p:txBody>
      </p:sp>
      <p:sp>
        <p:nvSpPr>
          <p:cNvPr id="6" name="テキスト ボックス 5">
            <a:extLst>
              <a:ext uri="{FF2B5EF4-FFF2-40B4-BE49-F238E27FC236}">
                <a16:creationId xmlns:a16="http://schemas.microsoft.com/office/drawing/2014/main" id="{2134D5A9-1B47-8624-4EF0-15709F583FD5}"/>
              </a:ext>
            </a:extLst>
          </p:cNvPr>
          <p:cNvSpPr txBox="1"/>
          <p:nvPr/>
        </p:nvSpPr>
        <p:spPr>
          <a:xfrm>
            <a:off x="838200" y="4509165"/>
            <a:ext cx="15427568" cy="461665"/>
          </a:xfrm>
          <a:prstGeom prst="rect">
            <a:avLst/>
          </a:prstGeom>
          <a:noFill/>
        </p:spPr>
        <p:txBody>
          <a:bodyPr wrap="square">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③脱走・自走する</a:t>
            </a:r>
            <a:r>
              <a:rPr lang="ja-JP" altLang="en-US" sz="2400" b="1" dirty="0">
                <a:solidFill>
                  <a:schemeClr val="bg1"/>
                </a:solidFill>
                <a:latin typeface="メイリオ" panose="020B0604030504040204" pitchFamily="50" charset="-128"/>
                <a:ea typeface="メイリオ" panose="020B0604030504040204" pitchFamily="50" charset="-128"/>
              </a:rPr>
              <a:t>インターフェース</a:t>
            </a:r>
          </a:p>
        </p:txBody>
      </p:sp>
      <p:pic>
        <p:nvPicPr>
          <p:cNvPr id="7" name="Picture 4">
            <a:extLst>
              <a:ext uri="{FF2B5EF4-FFF2-40B4-BE49-F238E27FC236}">
                <a16:creationId xmlns:a16="http://schemas.microsoft.com/office/drawing/2014/main" id="{081D7A6D-D3C2-9836-D350-58C678877119}"/>
              </a:ext>
            </a:extLst>
          </p:cNvPr>
          <p:cNvPicPr/>
          <p:nvPr/>
        </p:nvPicPr>
        <p:blipFill rotWithShape="1">
          <a:blip r:embed="rId3">
            <a:extLst>
              <a:ext uri="{28A0092B-C50C-407E-A947-70E740481C1C}">
                <a14:useLocalDpi xmlns:a14="http://schemas.microsoft.com/office/drawing/2010/main" val="0"/>
              </a:ext>
            </a:extLst>
          </a:blip>
          <a:srcRect l="6004" t="7211" r="7077" b="3573"/>
          <a:stretch/>
        </p:blipFill>
        <p:spPr bwMode="auto">
          <a:xfrm>
            <a:off x="9493353" y="2641208"/>
            <a:ext cx="2446098" cy="1803188"/>
          </a:xfrm>
          <a:prstGeom prst="round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71DA6905-6568-992C-9378-A8FBE3C2D52B}"/>
              </a:ext>
            </a:extLst>
          </p:cNvPr>
          <p:cNvGrpSpPr/>
          <p:nvPr/>
        </p:nvGrpSpPr>
        <p:grpSpPr>
          <a:xfrm>
            <a:off x="9419476" y="4688089"/>
            <a:ext cx="2685438" cy="1672705"/>
            <a:chOff x="24230479" y="29384970"/>
            <a:chExt cx="5630773" cy="3956076"/>
          </a:xfrm>
        </p:grpSpPr>
        <p:pic>
          <p:nvPicPr>
            <p:cNvPr id="9" name="Picture 2">
              <a:extLst>
                <a:ext uri="{FF2B5EF4-FFF2-40B4-BE49-F238E27FC236}">
                  <a16:creationId xmlns:a16="http://schemas.microsoft.com/office/drawing/2014/main" id="{54693DE9-C12C-FB4C-3E14-BDA51438004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421883" y="29384970"/>
              <a:ext cx="5054682" cy="3956076"/>
            </a:xfrm>
            <a:prstGeom prst="roundRect">
              <a:avLst/>
            </a:prstGeom>
            <a:noFill/>
            <a:extLst>
              <a:ext uri="{909E8E84-426E-40DD-AFC4-6F175D3DCCD1}">
                <a14:hiddenFill xmlns:a14="http://schemas.microsoft.com/office/drawing/2010/main">
                  <a:solidFill>
                    <a:srgbClr val="FFFFFF"/>
                  </a:solidFill>
                </a14:hiddenFill>
              </a:ext>
            </a:extLst>
          </p:spPr>
        </p:pic>
        <p:sp>
          <p:nvSpPr>
            <p:cNvPr id="10" name="矢印: 右カーブ 9">
              <a:extLst>
                <a:ext uri="{FF2B5EF4-FFF2-40B4-BE49-F238E27FC236}">
                  <a16:creationId xmlns:a16="http://schemas.microsoft.com/office/drawing/2014/main" id="{6BC3C586-E8FA-2196-B719-FDCA2EC7C103}"/>
                </a:ext>
              </a:extLst>
            </p:cNvPr>
            <p:cNvSpPr/>
            <p:nvPr/>
          </p:nvSpPr>
          <p:spPr>
            <a:xfrm>
              <a:off x="24230479" y="31074581"/>
              <a:ext cx="1243513" cy="1689755"/>
            </a:xfrm>
            <a:prstGeom prst="curvedRightArrow">
              <a:avLst>
                <a:gd name="adj1" fmla="val 17433"/>
                <a:gd name="adj2" fmla="val 50000"/>
                <a:gd name="adj3" fmla="val 25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1206C1B4-27F9-F790-0575-A6B277A12A68}"/>
                </a:ext>
              </a:extLst>
            </p:cNvPr>
            <p:cNvSpPr/>
            <p:nvPr/>
          </p:nvSpPr>
          <p:spPr>
            <a:xfrm rot="685673">
              <a:off x="28160074" y="32179948"/>
              <a:ext cx="1701178" cy="711845"/>
            </a:xfrm>
            <a:prstGeom prst="rightArrow">
              <a:avLst/>
            </a:prstGeom>
            <a:solidFill>
              <a:schemeClr val="bg1"/>
            </a:solidFill>
            <a:scene3d>
              <a:camera prst="orthographicFront">
                <a:rot lat="0" lon="24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メイリオ" panose="020B0604030504040204" pitchFamily="50" charset="-128"/>
                <a:ea typeface="メイリオ" panose="020B0604030504040204" pitchFamily="50" charset="-128"/>
              </a:endParaRPr>
            </a:p>
          </p:txBody>
        </p:sp>
      </p:grpSp>
      <p:sp>
        <p:nvSpPr>
          <p:cNvPr id="12" name="テキスト ボックス 11">
            <a:extLst>
              <a:ext uri="{FF2B5EF4-FFF2-40B4-BE49-F238E27FC236}">
                <a16:creationId xmlns:a16="http://schemas.microsoft.com/office/drawing/2014/main" id="{03155AB6-74F4-691B-F45B-7DC533FC0016}"/>
              </a:ext>
            </a:extLst>
          </p:cNvPr>
          <p:cNvSpPr txBox="1"/>
          <p:nvPr/>
        </p:nvSpPr>
        <p:spPr>
          <a:xfrm>
            <a:off x="1197728" y="1963053"/>
            <a:ext cx="9796544" cy="739048"/>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立体音響の音響方向と同じ方向に形状が変化</a:t>
            </a:r>
            <a:endParaRPr lang="en-US" altLang="ja-JP" dirty="0">
              <a:solidFill>
                <a:schemeClr val="bg1"/>
              </a:solidFill>
              <a:latin typeface="メイリオ" panose="020B0604030504040204" pitchFamily="50" charset="-128"/>
              <a:ea typeface="メイリオ" panose="020B0604030504040204" pitchFamily="50" charset="-128"/>
            </a:endParaRPr>
          </a:p>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視覚を遮らずに、触覚のみで周囲の情報や運動感覚を伝達できる</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A0818CB-1E50-F377-E671-DC139CB775CE}"/>
              </a:ext>
            </a:extLst>
          </p:cNvPr>
          <p:cNvSpPr txBox="1"/>
          <p:nvPr/>
        </p:nvSpPr>
        <p:spPr>
          <a:xfrm>
            <a:off x="1197728" y="3300317"/>
            <a:ext cx="8493922" cy="1071447"/>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本デバイスを両手で持つ</a:t>
            </a:r>
            <a:endParaRPr lang="en-US" altLang="ja-JP" dirty="0">
              <a:solidFill>
                <a:schemeClr val="bg1"/>
              </a:solidFill>
              <a:latin typeface="メイリオ" panose="020B0604030504040204" pitchFamily="50" charset="-128"/>
              <a:ea typeface="メイリオ" panose="020B0604030504040204" pitchFamily="50" charset="-128"/>
            </a:endParaRPr>
          </a:p>
          <a:p>
            <a:pPr marL="457200" indent="-457200">
              <a:lnSpc>
                <a:spcPct val="120000"/>
              </a:lnSpc>
              <a:buFont typeface="Arial" panose="020B0604020202020204" pitchFamily="34" charset="0"/>
              <a:buChar char="•"/>
            </a:pPr>
            <a:r>
              <a:rPr lang="en-US" altLang="ja-JP" dirty="0">
                <a:solidFill>
                  <a:schemeClr val="bg1"/>
                </a:solidFill>
                <a:latin typeface="メイリオ" panose="020B0604030504040204" pitchFamily="50" charset="-128"/>
                <a:ea typeface="メイリオ" panose="020B0604030504040204" pitchFamily="50" charset="-128"/>
              </a:rPr>
              <a:t>Pin Ball</a:t>
            </a:r>
            <a:r>
              <a:rPr lang="ja-JP" altLang="en-US" dirty="0">
                <a:solidFill>
                  <a:schemeClr val="bg1"/>
                </a:solidFill>
                <a:latin typeface="メイリオ" panose="020B0604030504040204" pitchFamily="50" charset="-128"/>
                <a:ea typeface="メイリオ" panose="020B0604030504040204" pitchFamily="50" charset="-128"/>
              </a:rPr>
              <a:t>の各アクチュエータが</a:t>
            </a:r>
            <a:r>
              <a:rPr lang="en-US" altLang="ja-JP" dirty="0">
                <a:solidFill>
                  <a:schemeClr val="bg1"/>
                </a:solidFill>
                <a:latin typeface="メイリオ" panose="020B0604030504040204" pitchFamily="50" charset="-128"/>
                <a:ea typeface="メイリオ" panose="020B0604030504040204" pitchFamily="50" charset="-128"/>
              </a:rPr>
              <a:t>	</a:t>
            </a:r>
            <a:r>
              <a:rPr lang="ja-JP" altLang="en-US" dirty="0">
                <a:solidFill>
                  <a:schemeClr val="bg1"/>
                </a:solidFill>
                <a:latin typeface="メイリオ" panose="020B0604030504040204" pitchFamily="50" charset="-128"/>
                <a:ea typeface="メイリオ" panose="020B0604030504040204" pitchFamily="50" charset="-128"/>
              </a:rPr>
              <a:t>動的に脈拍</a:t>
            </a:r>
            <a:endParaRPr lang="en-US" altLang="ja-JP" dirty="0">
              <a:solidFill>
                <a:schemeClr val="bg1"/>
              </a:solidFill>
              <a:latin typeface="メイリオ" panose="020B0604030504040204" pitchFamily="50" charset="-128"/>
              <a:ea typeface="メイリオ" panose="020B0604030504040204" pitchFamily="50" charset="-128"/>
            </a:endParaRPr>
          </a:p>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形状変化を伴う生物的な鼓動感を提示することが出来る</a:t>
            </a:r>
            <a:endParaRPr lang="en-US" altLang="ja-JP" dirty="0">
              <a:solidFill>
                <a:schemeClr val="bg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7C4F5A45-2772-E1B1-4C55-425F1A0DB4E7}"/>
              </a:ext>
            </a:extLst>
          </p:cNvPr>
          <p:cNvGrpSpPr/>
          <p:nvPr/>
        </p:nvGrpSpPr>
        <p:grpSpPr>
          <a:xfrm>
            <a:off x="9510761" y="624197"/>
            <a:ext cx="2428690" cy="2119350"/>
            <a:chOff x="32167768" y="20317524"/>
            <a:chExt cx="8967368" cy="7658930"/>
          </a:xfrm>
        </p:grpSpPr>
        <p:pic>
          <p:nvPicPr>
            <p:cNvPr id="15" name="Picture 2">
              <a:extLst>
                <a:ext uri="{FF2B5EF4-FFF2-40B4-BE49-F238E27FC236}">
                  <a16:creationId xmlns:a16="http://schemas.microsoft.com/office/drawing/2014/main" id="{B21B99CD-ABF1-DDEB-0318-DBC1B8F6C6BF}"/>
                </a:ext>
              </a:extLst>
            </p:cNvPr>
            <p:cNvPicPr/>
            <p:nvPr/>
          </p:nvPicPr>
          <p:blipFill rotWithShape="1">
            <a:blip r:embed="rId4">
              <a:extLst>
                <a:ext uri="{28A0092B-C50C-407E-A947-70E740481C1C}">
                  <a14:useLocalDpi xmlns:a14="http://schemas.microsoft.com/office/drawing/2010/main" val="0"/>
                </a:ext>
              </a:extLst>
            </a:blip>
            <a:srcRect l="11640" t="12950" r="12241" b="12050"/>
            <a:stretch/>
          </p:blipFill>
          <p:spPr bwMode="auto">
            <a:xfrm>
              <a:off x="32167768" y="20317524"/>
              <a:ext cx="8967368" cy="6339463"/>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DF0E4F80-5D2B-26F0-591A-78ACC669B160}"/>
                </a:ext>
              </a:extLst>
            </p:cNvPr>
            <p:cNvPicPr/>
            <p:nvPr/>
          </p:nvPicPr>
          <p:blipFill>
            <a:blip r:embed="rId5">
              <a:alphaModFix amt="50000"/>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4988157" y="22246642"/>
              <a:ext cx="3106512" cy="3056852"/>
            </a:xfrm>
            <a:prstGeom prst="rect">
              <a:avLst/>
            </a:prstGeom>
          </p:spPr>
        </p:pic>
        <p:sp>
          <p:nvSpPr>
            <p:cNvPr id="17" name="矢印: 右 16">
              <a:extLst>
                <a:ext uri="{FF2B5EF4-FFF2-40B4-BE49-F238E27FC236}">
                  <a16:creationId xmlns:a16="http://schemas.microsoft.com/office/drawing/2014/main" id="{D60246A4-61BF-28E8-7EC1-84FE3315F1B2}"/>
                </a:ext>
              </a:extLst>
            </p:cNvPr>
            <p:cNvSpPr/>
            <p:nvPr/>
          </p:nvSpPr>
          <p:spPr>
            <a:xfrm>
              <a:off x="38972921" y="23055201"/>
              <a:ext cx="1598551" cy="125116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0" dirty="0">
                <a:solidFill>
                  <a:schemeClr val="bg1"/>
                </a:solidFill>
                <a:latin typeface="メイリオ" panose="020B0604030504040204" pitchFamily="50" charset="-128"/>
                <a:ea typeface="メイリオ" panose="020B0604030504040204" pitchFamily="50" charset="-128"/>
              </a:endParaRPr>
            </a:p>
          </p:txBody>
        </p:sp>
        <p:sp>
          <p:nvSpPr>
            <p:cNvPr id="18" name="矢印: 右 17">
              <a:extLst>
                <a:ext uri="{FF2B5EF4-FFF2-40B4-BE49-F238E27FC236}">
                  <a16:creationId xmlns:a16="http://schemas.microsoft.com/office/drawing/2014/main" id="{FA93FC3B-6C5B-257E-9AD3-AEE4C5CC2DA1}"/>
                </a:ext>
              </a:extLst>
            </p:cNvPr>
            <p:cNvSpPr/>
            <p:nvPr/>
          </p:nvSpPr>
          <p:spPr>
            <a:xfrm rot="10347991">
              <a:off x="33136533" y="23487157"/>
              <a:ext cx="1552940" cy="1005227"/>
            </a:xfrm>
            <a:prstGeom prst="rightArrow">
              <a:avLst>
                <a:gd name="adj1" fmla="val 44888"/>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9" name="矢印: 右 18">
              <a:extLst>
                <a:ext uri="{FF2B5EF4-FFF2-40B4-BE49-F238E27FC236}">
                  <a16:creationId xmlns:a16="http://schemas.microsoft.com/office/drawing/2014/main" id="{280274EE-ED48-5E76-6A3C-83B845A8BB77}"/>
                </a:ext>
              </a:extLst>
            </p:cNvPr>
            <p:cNvSpPr/>
            <p:nvPr/>
          </p:nvSpPr>
          <p:spPr>
            <a:xfrm rot="5400000">
              <a:off x="35748244" y="25578466"/>
              <a:ext cx="1326458" cy="1184425"/>
            </a:xfrm>
            <a:prstGeom prst="rightArrow">
              <a:avLst/>
            </a:prstGeom>
            <a:solidFill>
              <a:schemeClr val="bg1"/>
            </a:solidFill>
            <a:scene3d>
              <a:camera prst="orthographicFront">
                <a:rot lat="0" lon="3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FFA5BF7C-07B8-C22D-462A-6724516D1285}"/>
                </a:ext>
              </a:extLst>
            </p:cNvPr>
            <p:cNvSpPr txBox="1"/>
            <p:nvPr/>
          </p:nvSpPr>
          <p:spPr>
            <a:xfrm>
              <a:off x="36143466" y="25863188"/>
              <a:ext cx="647852" cy="2113266"/>
            </a:xfrm>
            <a:prstGeom prst="rect">
              <a:avLst/>
            </a:prstGeom>
            <a:noFill/>
          </p:spPr>
          <p:txBody>
            <a:bodyPr wrap="square" rtlCol="0">
              <a:spAutoFit/>
            </a:bodyPr>
            <a:lstStyle/>
            <a:p>
              <a:endParaRPr kumimoji="1" lang="ja-JP" altLang="en-US" sz="3200" dirty="0">
                <a:solidFill>
                  <a:schemeClr val="bg1"/>
                </a:solidFill>
                <a:latin typeface="メイリオ" panose="020B0604030504040204" pitchFamily="50" charset="-128"/>
                <a:ea typeface="メイリオ" panose="020B0604030504040204" pitchFamily="50" charset="-128"/>
              </a:endParaRPr>
            </a:p>
          </p:txBody>
        </p:sp>
      </p:grpSp>
      <p:sp>
        <p:nvSpPr>
          <p:cNvPr id="21" name="テキスト ボックス 20">
            <a:extLst>
              <a:ext uri="{FF2B5EF4-FFF2-40B4-BE49-F238E27FC236}">
                <a16:creationId xmlns:a16="http://schemas.microsoft.com/office/drawing/2014/main" id="{ABC75EB2-B396-5E02-5261-3A649E3FD4D9}"/>
              </a:ext>
            </a:extLst>
          </p:cNvPr>
          <p:cNvSpPr txBox="1"/>
          <p:nvPr/>
        </p:nvSpPr>
        <p:spPr>
          <a:xfrm>
            <a:off x="1197728" y="5050356"/>
            <a:ext cx="8493922" cy="1071447"/>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altLang="ja-JP" dirty="0">
                <a:solidFill>
                  <a:schemeClr val="bg1"/>
                </a:solidFill>
                <a:latin typeface="メイリオ" panose="020B0604030504040204" pitchFamily="50" charset="-128"/>
                <a:ea typeface="メイリオ" panose="020B0604030504040204" pitchFamily="50" charset="-128"/>
              </a:rPr>
              <a:t>Pin Ball</a:t>
            </a:r>
            <a:r>
              <a:rPr lang="ja-JP" altLang="en-US" dirty="0">
                <a:solidFill>
                  <a:schemeClr val="bg1"/>
                </a:solidFill>
                <a:latin typeface="メイリオ" panose="020B0604030504040204" pitchFamily="50" charset="-128"/>
                <a:ea typeface="メイリオ" panose="020B0604030504040204" pitchFamily="50" charset="-128"/>
              </a:rPr>
              <a:t>が乱雑に伸縮し、手から脱出する</a:t>
            </a:r>
            <a:endParaRPr lang="en-US" altLang="ja-JP" dirty="0">
              <a:solidFill>
                <a:schemeClr val="bg1"/>
              </a:solidFill>
              <a:latin typeface="メイリオ" panose="020B0604030504040204" pitchFamily="50" charset="-128"/>
              <a:ea typeface="メイリオ" panose="020B0604030504040204" pitchFamily="50" charset="-128"/>
            </a:endParaRPr>
          </a:p>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手から離れた</a:t>
            </a:r>
            <a:r>
              <a:rPr lang="en-US" altLang="ja-JP" dirty="0">
                <a:solidFill>
                  <a:schemeClr val="bg1"/>
                </a:solidFill>
                <a:latin typeface="メイリオ" panose="020B0604030504040204" pitchFamily="50" charset="-128"/>
                <a:ea typeface="メイリオ" panose="020B0604030504040204" pitchFamily="50" charset="-128"/>
              </a:rPr>
              <a:t>Pin Ball</a:t>
            </a:r>
            <a:r>
              <a:rPr lang="ja-JP" altLang="en-US" dirty="0">
                <a:solidFill>
                  <a:schemeClr val="bg1"/>
                </a:solidFill>
                <a:latin typeface="メイリオ" panose="020B0604030504040204" pitchFamily="50" charset="-128"/>
                <a:ea typeface="メイリオ" panose="020B0604030504040204" pitchFamily="50" charset="-128"/>
              </a:rPr>
              <a:t>は床面を自走</a:t>
            </a:r>
            <a:endParaRPr lang="en-US" altLang="ja-JP" dirty="0">
              <a:solidFill>
                <a:schemeClr val="bg1"/>
              </a:solidFill>
              <a:latin typeface="メイリオ" panose="020B0604030504040204" pitchFamily="50" charset="-128"/>
              <a:ea typeface="メイリオ" panose="020B0604030504040204" pitchFamily="50" charset="-128"/>
            </a:endParaRPr>
          </a:p>
          <a:p>
            <a:pPr marL="457200" indent="-457200">
              <a:lnSpc>
                <a:spcPct val="120000"/>
              </a:lnSpc>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rPr>
              <a:t>アプリケーションの枠を現実世界まで拡張</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542701CC-574F-8946-9DCF-2DCAB62C9DE1}"/>
              </a:ext>
            </a:extLst>
          </p:cNvPr>
          <p:cNvSpPr>
            <a:spLocks noGrp="1"/>
          </p:cNvSpPr>
          <p:nvPr>
            <p:ph type="sldNum" sz="quarter" idx="12"/>
          </p:nvPr>
        </p:nvSpPr>
        <p:spPr/>
        <p:txBody>
          <a:bodyPr/>
          <a:lstStyle/>
          <a:p>
            <a:fld id="{5E4E8EB2-12DE-4B15-9F55-5E740E38F68D}" type="slidenum">
              <a:rPr kumimoji="1" lang="ja-JP" altLang="en-US" smtClean="0">
                <a:solidFill>
                  <a:schemeClr val="bg1"/>
                </a:solidFill>
                <a:latin typeface="メイリオ" panose="020B0604030504040204" pitchFamily="50" charset="-128"/>
                <a:ea typeface="メイリオ" panose="020B0604030504040204" pitchFamily="50" charset="-128"/>
              </a:rPr>
              <a:t>9</a:t>
            </a:fld>
            <a:endParaRPr kumimoji="1" lang="ja-JP" altLang="en-US">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8045099"/>
      </p:ext>
    </p:extLst>
  </p:cSld>
  <p:clrMapOvr>
    <a:masterClrMapping/>
  </p:clrMapOvr>
  <mc:AlternateContent xmlns:mc="http://schemas.openxmlformats.org/markup-compatibility/2006" xmlns:p14="http://schemas.microsoft.com/office/powerpoint/2010/main">
    <mc:Choice Requires="p14">
      <p:transition spd="slow" p14:dur="2000" advTm="38091"/>
    </mc:Choice>
    <mc:Fallback xmlns="">
      <p:transition spd="slow" advTm="3809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ags/tag2.xml><?xml version="1.0" encoding="utf-8"?>
<p:tagLst xmlns:a="http://schemas.openxmlformats.org/drawingml/2006/main" xmlns:r="http://schemas.openxmlformats.org/officeDocument/2006/relationships" xmlns:p="http://schemas.openxmlformats.org/presentationml/2006/main">
  <p:tag name="TIMING" val="|23.3"/>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1343</Words>
  <Application>Microsoft Office PowerPoint</Application>
  <PresentationFormat>ワイド画面</PresentationFormat>
  <Paragraphs>113</Paragraphs>
  <Slides>11</Slides>
  <Notes>9</Notes>
  <HiddenSlides>0</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メイリオ</vt:lpstr>
      <vt:lpstr>游ゴシック</vt:lpstr>
      <vt:lpstr>游ゴシック Light</vt:lpstr>
      <vt:lpstr>Arial</vt:lpstr>
      <vt:lpstr>Office テーマ</vt:lpstr>
      <vt:lpstr>Pin Ball:ハンドヘルド型 球体ピンアレイインターフェース</vt:lpstr>
      <vt:lpstr>ハンドヘルドデバイスとは</vt:lpstr>
      <vt:lpstr>ハンドヘルドデバイスと触覚提示機能</vt:lpstr>
      <vt:lpstr>PowerPoint プレゼンテーション</vt:lpstr>
      <vt:lpstr>ピンアレイとハンドヘルドデバイス </vt:lpstr>
      <vt:lpstr>形状を提示可能な ハンドヘルドピンアレイデバイス</vt:lpstr>
      <vt:lpstr>デモ動画</vt:lpstr>
      <vt:lpstr>システム構成</vt:lpstr>
      <vt:lpstr>アプリケーションシナリオ</vt:lpstr>
      <vt:lpstr>まとめ</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杉本 隆平</dc:creator>
  <cp:lastModifiedBy>杉本 隆平</cp:lastModifiedBy>
  <cp:revision>2</cp:revision>
  <dcterms:created xsi:type="dcterms:W3CDTF">2024-09-12T03:28:34Z</dcterms:created>
  <dcterms:modified xsi:type="dcterms:W3CDTF">2024-12-16T13:06:06Z</dcterms:modified>
</cp:coreProperties>
</file>